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256" r:id="rId2"/>
    <p:sldId id="257" r:id="rId3"/>
    <p:sldId id="259" r:id="rId4"/>
    <p:sldId id="258" r:id="rId5"/>
    <p:sldId id="260" r:id="rId6"/>
    <p:sldId id="466" r:id="rId7"/>
    <p:sldId id="264" r:id="rId8"/>
    <p:sldId id="265" r:id="rId9"/>
    <p:sldId id="266" r:id="rId10"/>
    <p:sldId id="269" r:id="rId11"/>
    <p:sldId id="407" r:id="rId12"/>
    <p:sldId id="467" r:id="rId13"/>
    <p:sldId id="468" r:id="rId14"/>
    <p:sldId id="469" r:id="rId15"/>
    <p:sldId id="470" r:id="rId16"/>
    <p:sldId id="471" r:id="rId17"/>
    <p:sldId id="409" r:id="rId18"/>
    <p:sldId id="410" r:id="rId19"/>
    <p:sldId id="411" r:id="rId20"/>
    <p:sldId id="334" r:id="rId21"/>
    <p:sldId id="336" r:id="rId22"/>
    <p:sldId id="338" r:id="rId23"/>
    <p:sldId id="339" r:id="rId24"/>
    <p:sldId id="341" r:id="rId25"/>
    <p:sldId id="358" r:id="rId26"/>
    <p:sldId id="363" r:id="rId27"/>
    <p:sldId id="364" r:id="rId28"/>
    <p:sldId id="367" r:id="rId29"/>
    <p:sldId id="371" r:id="rId30"/>
    <p:sldId id="289" r:id="rId31"/>
    <p:sldId id="275" r:id="rId32"/>
    <p:sldId id="263" r:id="rId33"/>
    <p:sldId id="318" r:id="rId34"/>
    <p:sldId id="278" r:id="rId35"/>
    <p:sldId id="283" r:id="rId36"/>
    <p:sldId id="723" r:id="rId37"/>
    <p:sldId id="294" r:id="rId38"/>
    <p:sldId id="292" r:id="rId39"/>
    <p:sldId id="313" r:id="rId40"/>
    <p:sldId id="314" r:id="rId41"/>
    <p:sldId id="311" r:id="rId42"/>
    <p:sldId id="312" r:id="rId43"/>
    <p:sldId id="308" r:id="rId44"/>
    <p:sldId id="310" r:id="rId45"/>
    <p:sldId id="724" r:id="rId46"/>
    <p:sldId id="725" r:id="rId47"/>
    <p:sldId id="726" r:id="rId48"/>
    <p:sldId id="300" r:id="rId49"/>
    <p:sldId id="303" r:id="rId50"/>
    <p:sldId id="297" r:id="rId51"/>
    <p:sldId id="299" r:id="rId52"/>
    <p:sldId id="298" r:id="rId53"/>
    <p:sldId id="296" r:id="rId54"/>
    <p:sldId id="722" r:id="rId55"/>
    <p:sldId id="727" r:id="rId56"/>
    <p:sldId id="728" r:id="rId57"/>
    <p:sldId id="729" r:id="rId58"/>
    <p:sldId id="730" r:id="rId59"/>
    <p:sldId id="316" r:id="rId60"/>
    <p:sldId id="317" r:id="rId61"/>
    <p:sldId id="319" r:id="rId62"/>
    <p:sldId id="320" r:id="rId63"/>
    <p:sldId id="731" r:id="rId64"/>
    <p:sldId id="328" r:id="rId65"/>
    <p:sldId id="732" r:id="rId66"/>
    <p:sldId id="733" r:id="rId67"/>
    <p:sldId id="734" r:id="rId68"/>
    <p:sldId id="735" r:id="rId69"/>
    <p:sldId id="736" r:id="rId70"/>
    <p:sldId id="737" r:id="rId71"/>
    <p:sldId id="738" r:id="rId72"/>
    <p:sldId id="680" r:id="rId73"/>
    <p:sldId id="457" r:id="rId74"/>
    <p:sldId id="681" r:id="rId75"/>
    <p:sldId id="473" r:id="rId76"/>
    <p:sldId id="742" r:id="rId77"/>
    <p:sldId id="475" r:id="rId78"/>
    <p:sldId id="340" r:id="rId79"/>
    <p:sldId id="476" r:id="rId80"/>
    <p:sldId id="342" r:id="rId81"/>
    <p:sldId id="477" r:id="rId82"/>
    <p:sldId id="344" r:id="rId83"/>
    <p:sldId id="345" r:id="rId84"/>
    <p:sldId id="346" r:id="rId85"/>
    <p:sldId id="347" r:id="rId86"/>
    <p:sldId id="348" r:id="rId87"/>
    <p:sldId id="661" r:id="rId88"/>
    <p:sldId id="662" r:id="rId89"/>
    <p:sldId id="663" r:id="rId90"/>
    <p:sldId id="664" r:id="rId91"/>
    <p:sldId id="743" r:id="rId92"/>
    <p:sldId id="376" r:id="rId93"/>
    <p:sldId id="412" r:id="rId94"/>
    <p:sldId id="369" r:id="rId95"/>
    <p:sldId id="379" r:id="rId96"/>
    <p:sldId id="744" r:id="rId97"/>
    <p:sldId id="472" r:id="rId98"/>
    <p:sldId id="370" r:id="rId99"/>
    <p:sldId id="440" r:id="rId100"/>
    <p:sldId id="441" r:id="rId101"/>
    <p:sldId id="442" r:id="rId102"/>
    <p:sldId id="443" r:id="rId103"/>
    <p:sldId id="444" r:id="rId104"/>
    <p:sldId id="445" r:id="rId105"/>
    <p:sldId id="446" r:id="rId106"/>
    <p:sldId id="447" r:id="rId107"/>
    <p:sldId id="413" r:id="rId108"/>
    <p:sldId id="757" r:id="rId109"/>
    <p:sldId id="759" r:id="rId110"/>
    <p:sldId id="758" r:id="rId111"/>
    <p:sldId id="679" r:id="rId112"/>
    <p:sldId id="760" r:id="rId113"/>
    <p:sldId id="761" r:id="rId114"/>
    <p:sldId id="610" r:id="rId115"/>
    <p:sldId id="611" r:id="rId116"/>
    <p:sldId id="612" r:id="rId117"/>
    <p:sldId id="762" r:id="rId118"/>
    <p:sldId id="763" r:id="rId119"/>
    <p:sldId id="764" r:id="rId120"/>
    <p:sldId id="765" r:id="rId121"/>
    <p:sldId id="766" r:id="rId122"/>
    <p:sldId id="767" r:id="rId123"/>
    <p:sldId id="768" r:id="rId124"/>
    <p:sldId id="76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6494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130F9-DA4D-4AE5-899D-402CF9A53664}" type="datetimeFigureOut">
              <a:rPr lang="en-IN" smtClean="0"/>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7E44-4A8E-4356-A06E-06C4BD4E57CC}" type="slidenum">
              <a:rPr lang="en-IN" smtClean="0"/>
              <a:t>‹#›</a:t>
            </a:fld>
            <a:endParaRPr lang="en-IN"/>
          </a:p>
        </p:txBody>
      </p:sp>
    </p:spTree>
    <p:extLst>
      <p:ext uri="{BB962C8B-B14F-4D97-AF65-F5344CB8AC3E}">
        <p14:creationId xmlns:p14="http://schemas.microsoft.com/office/powerpoint/2010/main" val="255238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E5476E3-38FB-6FBE-E047-FCEEE2B4BB0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 pos="2246313" algn="l"/>
                <a:tab pos="2695575" algn="l"/>
              </a:tabLst>
              <a:defRPr>
                <a:solidFill>
                  <a:schemeClr val="bg1"/>
                </a:solidFill>
                <a:latin typeface="Tahoma" panose="020B0604030504040204" pitchFamily="34" charset="0"/>
                <a:ea typeface="Microsoft YaHei" panose="020B0503020204020204" pitchFamily="34" charset="-122"/>
              </a:defRPr>
            </a:lvl9pPr>
          </a:lstStyle>
          <a:p>
            <a:pPr>
              <a:buClrTx/>
              <a:buFontTx/>
              <a:buNone/>
            </a:pPr>
            <a:fld id="{A0AFF1DD-4688-422D-9BF1-65C50AC762E4}" type="slidenum">
              <a:rPr lang="en-US" altLang="en-US">
                <a:solidFill>
                  <a:srgbClr val="000000"/>
                </a:solidFill>
                <a:latin typeface="Arial" panose="020B0604020202020204" pitchFamily="34" charset="0"/>
              </a:rPr>
              <a:pPr>
                <a:buClrTx/>
                <a:buFontTx/>
                <a:buNone/>
              </a:pPr>
              <a:t>37</a:t>
            </a:fld>
            <a:endParaRPr lang="en-US" altLang="en-US">
              <a:solidFill>
                <a:srgbClr val="000000"/>
              </a:solidFill>
              <a:latin typeface="Arial" panose="020B0604020202020204" pitchFamily="34" charset="0"/>
            </a:endParaRPr>
          </a:p>
        </p:txBody>
      </p:sp>
      <p:sp>
        <p:nvSpPr>
          <p:cNvPr id="33795" name="Rectangle 1">
            <a:extLst>
              <a:ext uri="{FF2B5EF4-FFF2-40B4-BE49-F238E27FC236}">
                <a16:creationId xmlns:a16="http://schemas.microsoft.com/office/drawing/2014/main" id="{C180454E-FB16-8D5F-0766-E70986B37BD1}"/>
              </a:ext>
            </a:extLst>
          </p:cNvPr>
          <p:cNvSpPr txBox="1">
            <a:spLocks noGrp="1" noRot="1" noChangeAspect="1" noChangeArrowheads="1" noTextEdit="1"/>
          </p:cNvSpPr>
          <p:nvPr>
            <p:ph type="sldImg"/>
          </p:nvPr>
        </p:nvSpPr>
        <p:spPr>
          <a:xfrm>
            <a:off x="1143000" y="685800"/>
            <a:ext cx="4572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6" name="Text Box 2">
            <a:extLst>
              <a:ext uri="{FF2B5EF4-FFF2-40B4-BE49-F238E27FC236}">
                <a16:creationId xmlns:a16="http://schemas.microsoft.com/office/drawing/2014/main" id="{3A726516-8CF7-E0FA-819A-92D6F531348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3797" name="Text Box 3">
            <a:extLst>
              <a:ext uri="{FF2B5EF4-FFF2-40B4-BE49-F238E27FC236}">
                <a16:creationId xmlns:a16="http://schemas.microsoft.com/office/drawing/2014/main" id="{ED68AC77-03B0-164C-9460-B2B8770BD8AE}"/>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80FDBD8E-88AD-43F7-B74E-E04DD99AEDFE}" type="slidenum">
              <a:rPr lang="en-US" altLang="en-US" sz="1200">
                <a:solidFill>
                  <a:srgbClr val="000000"/>
                </a:solidFill>
                <a:latin typeface="Arial" panose="020B0604020202020204" pitchFamily="34" charset="0"/>
              </a:rPr>
              <a:pPr algn="r" eaLnBrk="1" hangingPunct="1">
                <a:buClrTx/>
                <a:buFontTx/>
                <a:buNone/>
              </a:pPr>
              <a:t>37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9443" name="Rectangle 1">
            <a:extLst>
              <a:ext uri="{FF2B5EF4-FFF2-40B4-BE49-F238E27FC236}">
                <a16:creationId xmlns:a16="http://schemas.microsoft.com/office/drawing/2014/main" id="{78145175-0E64-6129-8744-DEF275E2A38D}"/>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4" name="Text Box 2">
            <a:extLst>
              <a:ext uri="{FF2B5EF4-FFF2-40B4-BE49-F238E27FC236}">
                <a16:creationId xmlns:a16="http://schemas.microsoft.com/office/drawing/2014/main" id="{1A0F7DD9-29E2-AA0B-5E62-FA73E9DA9ABD}"/>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9445" name="Text Box 3">
            <a:extLst>
              <a:ext uri="{FF2B5EF4-FFF2-40B4-BE49-F238E27FC236}">
                <a16:creationId xmlns:a16="http://schemas.microsoft.com/office/drawing/2014/main" id="{7779E7FE-5037-9F86-5FAF-EDB419502E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86D05B1-54E3-41B7-AE6D-B02375DAAB5D}" type="slidenum">
              <a:rPr lang="en-US" altLang="en-US" sz="1200">
                <a:solidFill>
                  <a:srgbClr val="000000"/>
                </a:solidFill>
                <a:latin typeface="Arial" panose="020B0604020202020204" pitchFamily="34" charset="0"/>
              </a:rPr>
              <a:pPr algn="r" eaLnBrk="1" hangingPunct="1">
                <a:buClrTx/>
                <a:buFontTx/>
                <a:buNone/>
              </a:pPr>
              <a:t>84</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1" name="Rectangle 1">
            <a:extLst>
              <a:ext uri="{FF2B5EF4-FFF2-40B4-BE49-F238E27FC236}">
                <a16:creationId xmlns:a16="http://schemas.microsoft.com/office/drawing/2014/main" id="{E19CD379-80F2-9002-771A-D18990EBF0C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1492" name="Text Box 2">
            <a:extLst>
              <a:ext uri="{FF2B5EF4-FFF2-40B4-BE49-F238E27FC236}">
                <a16:creationId xmlns:a16="http://schemas.microsoft.com/office/drawing/2014/main" id="{B7D06161-E963-BAFD-88F4-9D371676359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1493" name="Text Box 3">
            <a:extLst>
              <a:ext uri="{FF2B5EF4-FFF2-40B4-BE49-F238E27FC236}">
                <a16:creationId xmlns:a16="http://schemas.microsoft.com/office/drawing/2014/main" id="{B36E7773-7830-1281-8205-472513A46CC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9712918-C17C-460D-8281-E42944928444}" type="slidenum">
              <a:rPr lang="en-US" altLang="en-US" sz="1200">
                <a:solidFill>
                  <a:srgbClr val="000000"/>
                </a:solidFill>
                <a:latin typeface="Arial" panose="020B0604020202020204" pitchFamily="34" charset="0"/>
              </a:rPr>
              <a:pPr algn="r" eaLnBrk="1" hangingPunct="1">
                <a:buClrTx/>
                <a:buFontTx/>
                <a:buNone/>
              </a:pPr>
              <a:t>85</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3539" name="Rectangle 1">
            <a:extLst>
              <a:ext uri="{FF2B5EF4-FFF2-40B4-BE49-F238E27FC236}">
                <a16:creationId xmlns:a16="http://schemas.microsoft.com/office/drawing/2014/main" id="{F534B116-D7D2-B949-1D70-B59C63644113}"/>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3540" name="Text Box 2">
            <a:extLst>
              <a:ext uri="{FF2B5EF4-FFF2-40B4-BE49-F238E27FC236}">
                <a16:creationId xmlns:a16="http://schemas.microsoft.com/office/drawing/2014/main" id="{D3ED6918-8F50-25CC-7469-8B879077D879}"/>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3541" name="Text Box 3">
            <a:extLst>
              <a:ext uri="{FF2B5EF4-FFF2-40B4-BE49-F238E27FC236}">
                <a16:creationId xmlns:a16="http://schemas.microsoft.com/office/drawing/2014/main" id="{3FC7C257-728A-1F8D-58E7-23021E94291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EFF12394-6FE5-411C-82DB-1A5CB8138D8A}" type="slidenum">
              <a:rPr lang="en-US" altLang="en-US" sz="1200">
                <a:solidFill>
                  <a:srgbClr val="000000"/>
                </a:solidFill>
                <a:latin typeface="Arial" panose="020B0604020202020204" pitchFamily="34" charset="0"/>
              </a:rPr>
              <a:pPr algn="r" eaLnBrk="1" hangingPunct="1">
                <a:buClrTx/>
                <a:buFontTx/>
                <a:buNone/>
              </a:pPr>
              <a:t>86</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7" name="Rectangle 1">
            <a:extLst>
              <a:ext uri="{FF2B5EF4-FFF2-40B4-BE49-F238E27FC236}">
                <a16:creationId xmlns:a16="http://schemas.microsoft.com/office/drawing/2014/main" id="{58C0D377-4AFE-F1EC-1B2F-C1105961DA7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8" name="Text Box 2">
            <a:extLst>
              <a:ext uri="{FF2B5EF4-FFF2-40B4-BE49-F238E27FC236}">
                <a16:creationId xmlns:a16="http://schemas.microsoft.com/office/drawing/2014/main" id="{8303A14E-365F-F9C0-AFF8-ACFA9F4372FA}"/>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5589" name="Text Box 3">
            <a:extLst>
              <a:ext uri="{FF2B5EF4-FFF2-40B4-BE49-F238E27FC236}">
                <a16:creationId xmlns:a16="http://schemas.microsoft.com/office/drawing/2014/main" id="{0F41D007-1E5A-C518-99FA-46F920FAF7ED}"/>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3624F60C-BB38-4306-964A-B19E74F26831}" type="slidenum">
              <a:rPr lang="en-US" altLang="en-US" sz="1200">
                <a:solidFill>
                  <a:srgbClr val="000000"/>
                </a:solidFill>
                <a:latin typeface="Arial" panose="020B0604020202020204" pitchFamily="34" charset="0"/>
              </a:rPr>
              <a:pPr algn="r" eaLnBrk="1" hangingPunct="1">
                <a:buClrTx/>
                <a:buFontTx/>
                <a:buNone/>
              </a:pPr>
              <a:t>89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5" name="Rectangle 1">
            <a:extLst>
              <a:ext uri="{FF2B5EF4-FFF2-40B4-BE49-F238E27FC236}">
                <a16:creationId xmlns:a16="http://schemas.microsoft.com/office/drawing/2014/main" id="{6107CE40-1953-C8A0-8C9D-8A49C49DAB7E}"/>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6" name="Text Box 2">
            <a:extLst>
              <a:ext uri="{FF2B5EF4-FFF2-40B4-BE49-F238E27FC236}">
                <a16:creationId xmlns:a16="http://schemas.microsoft.com/office/drawing/2014/main" id="{12E546AD-AD7D-0592-BA4B-F2E686CBDF7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97637" name="Text Box 3">
            <a:extLst>
              <a:ext uri="{FF2B5EF4-FFF2-40B4-BE49-F238E27FC236}">
                <a16:creationId xmlns:a16="http://schemas.microsoft.com/office/drawing/2014/main" id="{87EBA810-0C14-7670-E1C4-26DA09D0BEB0}"/>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47CE283-681A-491A-AE70-67382304EF02}" type="slidenum">
              <a:rPr lang="en-US" altLang="en-US" sz="1200">
                <a:solidFill>
                  <a:srgbClr val="000000"/>
                </a:solidFill>
                <a:latin typeface="Arial" panose="020B0604020202020204" pitchFamily="34" charset="0"/>
              </a:rPr>
              <a:pPr algn="r" eaLnBrk="1" hangingPunct="1">
                <a:buClrTx/>
                <a:buFontTx/>
                <a:buNone/>
              </a:pPr>
              <a:t>90</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114</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400167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115</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43376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23" name="Rectangle 1">
            <a:extLst>
              <a:ext uri="{FF2B5EF4-FFF2-40B4-BE49-F238E27FC236}">
                <a16:creationId xmlns:a16="http://schemas.microsoft.com/office/drawing/2014/main" id="{7C54BA46-7143-75D9-F5D5-99F7F566AA6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24" name="Text Box 2">
            <a:extLst>
              <a:ext uri="{FF2B5EF4-FFF2-40B4-BE49-F238E27FC236}">
                <a16:creationId xmlns:a16="http://schemas.microsoft.com/office/drawing/2014/main" id="{1EC6CD63-AFC0-87BB-B656-F60704E7A060}"/>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89125" name="Text Box 3">
            <a:extLst>
              <a:ext uri="{FF2B5EF4-FFF2-40B4-BE49-F238E27FC236}">
                <a16:creationId xmlns:a16="http://schemas.microsoft.com/office/drawing/2014/main" id="{994F5660-E061-0862-379F-FDD6BFC05713}"/>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FDE74B5-FAF3-4EE0-B255-7C673C0B2615}" type="slidenum">
              <a:rPr lang="en-US" altLang="en-US" sz="1200">
                <a:solidFill>
                  <a:srgbClr val="000000"/>
                </a:solidFill>
                <a:latin typeface="Arial" panose="020B0604020202020204" pitchFamily="34" charset="0"/>
              </a:rPr>
              <a:pPr algn="r" eaLnBrk="1" hangingPunct="1">
                <a:buClrTx/>
                <a:buFontTx/>
                <a:buNone/>
              </a:pPr>
              <a:t>116</a:t>
            </a:fld>
            <a:endParaRPr lang="en-US" altLang="en-US" sz="1200">
              <a:solidFill>
                <a:srgbClr val="000000"/>
              </a:solidFill>
              <a:latin typeface="Arial" panose="020B0604020202020204" pitchFamily="34" charset="0"/>
            </a:endParaRPr>
          </a:p>
        </p:txBody>
      </p:sp>
    </p:spTree>
    <p:extLst>
      <p:ext uri="{BB962C8B-B14F-4D97-AF65-F5344CB8AC3E}">
        <p14:creationId xmlns:p14="http://schemas.microsoft.com/office/powerpoint/2010/main" val="356901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43" name="Rectangle 1">
            <a:extLst>
              <a:ext uri="{FF2B5EF4-FFF2-40B4-BE49-F238E27FC236}">
                <a16:creationId xmlns:a16="http://schemas.microsoft.com/office/drawing/2014/main" id="{F78CBA60-B3C5-5631-1F68-40F993DAFB45}"/>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44" name="Text Box 2">
            <a:extLst>
              <a:ext uri="{FF2B5EF4-FFF2-40B4-BE49-F238E27FC236}">
                <a16:creationId xmlns:a16="http://schemas.microsoft.com/office/drawing/2014/main" id="{6E74425A-9892-3EAE-0E20-D3C1CCE0B9FE}"/>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419845" name="Text Box 3">
            <a:extLst>
              <a:ext uri="{FF2B5EF4-FFF2-40B4-BE49-F238E27FC236}">
                <a16:creationId xmlns:a16="http://schemas.microsoft.com/office/drawing/2014/main" id="{4F6029A7-C1D2-AB63-DC8C-287C1843511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141003B8-74DB-456D-8AA2-36906C791CD2}" type="slidenum">
              <a:rPr lang="en-US" altLang="en-US" sz="1200">
                <a:solidFill>
                  <a:srgbClr val="000000"/>
                </a:solidFill>
                <a:latin typeface="Arial" panose="020B0604020202020204" pitchFamily="34" charset="0"/>
              </a:rPr>
              <a:pPr algn="r" eaLnBrk="1" hangingPunct="1">
                <a:buClrTx/>
                <a:buFontTx/>
                <a:buNone/>
              </a:pPr>
              <a:t>73</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7" name="Rectangle 1">
            <a:extLst>
              <a:ext uri="{FF2B5EF4-FFF2-40B4-BE49-F238E27FC236}">
                <a16:creationId xmlns:a16="http://schemas.microsoft.com/office/drawing/2014/main" id="{A0BCEBDA-12B3-8E46-5FAA-B4034541F96C}"/>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5108" name="Text Box 2">
            <a:extLst>
              <a:ext uri="{FF2B5EF4-FFF2-40B4-BE49-F238E27FC236}">
                <a16:creationId xmlns:a16="http://schemas.microsoft.com/office/drawing/2014/main" id="{8DE87B32-3251-BA69-0801-045129D7AF37}"/>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5109" name="Text Box 3">
            <a:extLst>
              <a:ext uri="{FF2B5EF4-FFF2-40B4-BE49-F238E27FC236}">
                <a16:creationId xmlns:a16="http://schemas.microsoft.com/office/drawing/2014/main" id="{577C3716-AF0D-C310-660C-C34CE031FC0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7166394F-D329-403D-842E-F71216E685CD}" type="slidenum">
              <a:rPr lang="en-US" altLang="en-US" sz="1200">
                <a:solidFill>
                  <a:srgbClr val="000000"/>
                </a:solidFill>
                <a:latin typeface="Arial" panose="020B0604020202020204" pitchFamily="34" charset="0"/>
              </a:rPr>
              <a:pPr algn="r" eaLnBrk="1" hangingPunct="1">
                <a:buClrTx/>
                <a:buFontTx/>
                <a:buNone/>
              </a:pPr>
              <a:t>77</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5" name="Rectangle 1">
            <a:extLst>
              <a:ext uri="{FF2B5EF4-FFF2-40B4-BE49-F238E27FC236}">
                <a16:creationId xmlns:a16="http://schemas.microsoft.com/office/drawing/2014/main" id="{1006581C-B165-F7B1-5496-8D7D86DE1A6B}"/>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6" name="Text Box 2">
            <a:extLst>
              <a:ext uri="{FF2B5EF4-FFF2-40B4-BE49-F238E27FC236}">
                <a16:creationId xmlns:a16="http://schemas.microsoft.com/office/drawing/2014/main" id="{3548C4CC-DA16-B9D7-A39A-F4BCBA26D09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7157" name="Text Box 3">
            <a:extLst>
              <a:ext uri="{FF2B5EF4-FFF2-40B4-BE49-F238E27FC236}">
                <a16:creationId xmlns:a16="http://schemas.microsoft.com/office/drawing/2014/main" id="{CC145129-B60A-E106-40A3-B4EEB9F7CAE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BF4259E-063E-4AE0-81D2-A2E7DB70A93C}" type="slidenum">
              <a:rPr lang="en-US" altLang="en-US" sz="1200">
                <a:solidFill>
                  <a:srgbClr val="000000"/>
                </a:solidFill>
                <a:latin typeface="Arial" panose="020B0604020202020204" pitchFamily="34" charset="0"/>
              </a:rPr>
              <a:pPr algn="r" eaLnBrk="1" hangingPunct="1">
                <a:buClrTx/>
                <a:buFontTx/>
                <a:buNone/>
              </a:pPr>
              <a:t>78</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3" name="Rectangle 1">
            <a:extLst>
              <a:ext uri="{FF2B5EF4-FFF2-40B4-BE49-F238E27FC236}">
                <a16:creationId xmlns:a16="http://schemas.microsoft.com/office/drawing/2014/main" id="{1616EE6C-540A-92BC-90CC-A9ACBB79C3D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4" name="Text Box 2">
            <a:extLst>
              <a:ext uri="{FF2B5EF4-FFF2-40B4-BE49-F238E27FC236}">
                <a16:creationId xmlns:a16="http://schemas.microsoft.com/office/drawing/2014/main" id="{053836E3-2394-77F5-F4A4-16AF7294A8D3}"/>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79205" name="Text Box 3">
            <a:extLst>
              <a:ext uri="{FF2B5EF4-FFF2-40B4-BE49-F238E27FC236}">
                <a16:creationId xmlns:a16="http://schemas.microsoft.com/office/drawing/2014/main" id="{5BFE66F3-D04A-EBB6-A303-2A0C94CF6257}"/>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03915FC4-740A-4881-9E84-37FB00DAE9FC}" type="slidenum">
              <a:rPr lang="en-US" altLang="en-US" sz="1200">
                <a:solidFill>
                  <a:srgbClr val="000000"/>
                </a:solidFill>
                <a:latin typeface="Arial" panose="020B0604020202020204" pitchFamily="34" charset="0"/>
              </a:rPr>
              <a:pPr algn="r" eaLnBrk="1" hangingPunct="1">
                <a:buClrTx/>
                <a:buFontTx/>
                <a:buNone/>
              </a:pPr>
              <a:t>79</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1" name="Rectangle 1">
            <a:extLst>
              <a:ext uri="{FF2B5EF4-FFF2-40B4-BE49-F238E27FC236}">
                <a16:creationId xmlns:a16="http://schemas.microsoft.com/office/drawing/2014/main" id="{8C734E14-BF7B-DDCC-3111-E0546A845A1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2" name="Text Box 2">
            <a:extLst>
              <a:ext uri="{FF2B5EF4-FFF2-40B4-BE49-F238E27FC236}">
                <a16:creationId xmlns:a16="http://schemas.microsoft.com/office/drawing/2014/main" id="{73162DEB-918A-64B1-9C69-D6FF7AD0E562}"/>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1253" name="Text Box 3">
            <a:extLst>
              <a:ext uri="{FF2B5EF4-FFF2-40B4-BE49-F238E27FC236}">
                <a16:creationId xmlns:a16="http://schemas.microsoft.com/office/drawing/2014/main" id="{494BD9D7-26C0-F8E7-5E93-0458AC1AE4A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FDBC7C23-5F44-4EE0-9548-B65EBD032C81}" type="slidenum">
              <a:rPr lang="en-US" altLang="en-US" sz="1200">
                <a:solidFill>
                  <a:srgbClr val="000000"/>
                </a:solidFill>
                <a:latin typeface="Arial" panose="020B0604020202020204" pitchFamily="34" charset="0"/>
              </a:rPr>
              <a:pPr algn="r" eaLnBrk="1" hangingPunct="1">
                <a:buClrTx/>
                <a:buFontTx/>
                <a:buNone/>
              </a:pPr>
              <a:t>80</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9" name="Rectangle 1">
            <a:extLst>
              <a:ext uri="{FF2B5EF4-FFF2-40B4-BE49-F238E27FC236}">
                <a16:creationId xmlns:a16="http://schemas.microsoft.com/office/drawing/2014/main" id="{06AF7B80-659C-FB87-5F77-B7E421616B66}"/>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300" name="Text Box 2">
            <a:extLst>
              <a:ext uri="{FF2B5EF4-FFF2-40B4-BE49-F238E27FC236}">
                <a16:creationId xmlns:a16="http://schemas.microsoft.com/office/drawing/2014/main" id="{BD6BC500-F7F0-36CA-BC25-21BF06E18E2F}"/>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3301" name="Text Box 3">
            <a:extLst>
              <a:ext uri="{FF2B5EF4-FFF2-40B4-BE49-F238E27FC236}">
                <a16:creationId xmlns:a16="http://schemas.microsoft.com/office/drawing/2014/main" id="{B813E093-3BEF-DE7A-6759-B28D475EF862}"/>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4171583E-F232-40D4-859A-911939A8B762}" type="slidenum">
              <a:rPr lang="en-US" altLang="en-US" sz="1200">
                <a:solidFill>
                  <a:srgbClr val="000000"/>
                </a:solidFill>
                <a:latin typeface="Arial" panose="020B0604020202020204" pitchFamily="34" charset="0"/>
              </a:rPr>
              <a:pPr algn="r" eaLnBrk="1" hangingPunct="1">
                <a:buClrTx/>
                <a:buFontTx/>
                <a:buNone/>
              </a:pPr>
              <a:t>81</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5347" name="Rectangle 1">
            <a:extLst>
              <a:ext uri="{FF2B5EF4-FFF2-40B4-BE49-F238E27FC236}">
                <a16:creationId xmlns:a16="http://schemas.microsoft.com/office/drawing/2014/main" id="{4FFD0B0C-5418-10BE-C664-9C40D66154FF}"/>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8" name="Text Box 2">
            <a:extLst>
              <a:ext uri="{FF2B5EF4-FFF2-40B4-BE49-F238E27FC236}">
                <a16:creationId xmlns:a16="http://schemas.microsoft.com/office/drawing/2014/main" id="{75ADE589-79B0-2F3F-9BE9-B6F5694252F8}"/>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5349" name="Text Box 3">
            <a:extLst>
              <a:ext uri="{FF2B5EF4-FFF2-40B4-BE49-F238E27FC236}">
                <a16:creationId xmlns:a16="http://schemas.microsoft.com/office/drawing/2014/main" id="{7C6D55A5-1936-976F-685F-0FB6D49E475B}"/>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571714D6-7DD3-43E8-84D7-40479382F9CF}" type="slidenum">
              <a:rPr lang="en-US" altLang="en-US" sz="1200">
                <a:solidFill>
                  <a:srgbClr val="000000"/>
                </a:solidFill>
                <a:latin typeface="Arial" panose="020B0604020202020204" pitchFamily="34" charset="0"/>
              </a:rPr>
              <a:pPr algn="r" eaLnBrk="1" hangingPunct="1">
                <a:buClrTx/>
                <a:buFontTx/>
                <a:buNone/>
              </a:pPr>
              <a:t>82</a:t>
            </a:fld>
            <a:endParaRPr lang="en-US" altLang="en-US" sz="1200">
              <a:solidFill>
                <a:srgbClr val="000000"/>
              </a:solidFill>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5" name="Rectangle 1">
            <a:extLst>
              <a:ext uri="{FF2B5EF4-FFF2-40B4-BE49-F238E27FC236}">
                <a16:creationId xmlns:a16="http://schemas.microsoft.com/office/drawing/2014/main" id="{AC4AADB7-A586-EFDF-088D-CDF791ABC378}"/>
              </a:ext>
            </a:extLst>
          </p:cNvPr>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6" name="Text Box 2">
            <a:extLst>
              <a:ext uri="{FF2B5EF4-FFF2-40B4-BE49-F238E27FC236}">
                <a16:creationId xmlns:a16="http://schemas.microsoft.com/office/drawing/2014/main" id="{ECA54665-6381-717E-E006-5E873F545A55}"/>
              </a:ext>
            </a:extLst>
          </p:cNvPr>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7397" name="Text Box 3">
            <a:extLst>
              <a:ext uri="{FF2B5EF4-FFF2-40B4-BE49-F238E27FC236}">
                <a16:creationId xmlns:a16="http://schemas.microsoft.com/office/drawing/2014/main" id="{97B9B331-81A3-8C8A-AB87-60294BA3C945}"/>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r" eaLnBrk="1" hangingPunct="1">
              <a:buClrTx/>
              <a:buFontTx/>
              <a:buNone/>
            </a:pPr>
            <a:fld id="{242D1F47-0AA2-49B7-B255-DAB0C020479E}" type="slidenum">
              <a:rPr lang="en-US" altLang="en-US" sz="1200">
                <a:solidFill>
                  <a:srgbClr val="000000"/>
                </a:solidFill>
                <a:latin typeface="Arial" panose="020B0604020202020204" pitchFamily="34" charset="0"/>
              </a:rPr>
              <a:pPr algn="r" eaLnBrk="1" hangingPunct="1">
                <a:buClrTx/>
                <a:buFontTx/>
                <a:buNone/>
              </a:pPr>
              <a:t>83</a:t>
            </a:fld>
            <a:endParaRPr lang="en-US" altLang="en-US" sz="1200">
              <a:solidFill>
                <a:srgbClr val="000000"/>
              </a:solidFill>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D1EE2-05AC-A512-C80C-7EDC750082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5C613C2-E05A-0A9B-D265-29E536B2B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38C2FB-44E2-1C67-2E76-BADCF1B616CA}"/>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CECB332E-7B8F-0053-134A-0865EC7F5D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3972E7-4383-2075-699C-3BCB43F76DD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54245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76C5-0BF1-EF34-76E6-4FE0930327F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87B23AB-B9AC-47FF-0FB3-DBB946EE0E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1DEC99-BAFB-B0BB-AFC4-E9F428FF4703}"/>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F5E44A68-7163-DF52-F7D1-3969755617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C5B9CB-EA90-56A4-8CA1-9C7A2A036F16}"/>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1569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1F8C62-7693-8175-205E-5C16727724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75C48F-C055-A39B-F991-602D6A909F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3CBAE-CA05-11A0-6336-17AA1CAB0C48}"/>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406298B9-DCC4-DD82-69B8-B3BA399D5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999429-0E02-E012-C547-73E14B8C888C}"/>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2440612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AE63-12AD-9A52-9B18-6EDD8E2DDD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6C1501-2330-9A4B-CCD3-F1A26C1D9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D90A2-BB84-3EF3-78D1-F5620B755AB9}"/>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EC7EC9A6-77CF-A82A-7766-FA79080839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C978C-F0E3-9BCA-84C6-59ED4F63C938}"/>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647784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4C6BB-BD16-A119-1B33-46F715FDB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46F12-48BE-934D-10AC-7EF42C66C1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A0354-5F72-C6BF-F620-D1CB04A2CBE7}"/>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98BFF78B-EE10-5C49-4AE0-F34A0EA52D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76A71E-E625-5DC4-0C88-EF95AC0D21C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766448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EB63-AF41-EDE8-2F90-6D481406B8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C1249-3337-31C7-0867-1F005B56EF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94867-0697-17C1-3D25-710C4E28DA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57909C-B1E5-1591-134E-082741BFD5B4}"/>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6" name="Footer Placeholder 5">
            <a:extLst>
              <a:ext uri="{FF2B5EF4-FFF2-40B4-BE49-F238E27FC236}">
                <a16:creationId xmlns:a16="http://schemas.microsoft.com/office/drawing/2014/main" id="{A9DFBDCB-1D14-E531-8B37-AF3D516826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877BC24-3F73-5881-D83D-A4741CC06BB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320113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24E1-DB17-09D0-06E5-15C5DB99D48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D68584-A954-56DD-E859-D5115D265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80733-3C5D-F24B-AF1B-0C81244488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919E40-B131-F3DE-CAB5-60EF4D5BA8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2E2F2E-3FE3-1A8D-DA54-75997E76C0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9F32B72-36B8-78E8-8D8B-E042AC52E7DE}"/>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8" name="Footer Placeholder 7">
            <a:extLst>
              <a:ext uri="{FF2B5EF4-FFF2-40B4-BE49-F238E27FC236}">
                <a16:creationId xmlns:a16="http://schemas.microsoft.com/office/drawing/2014/main" id="{722C8ED6-D4B4-7A8D-A157-0062073AEC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F777D4E-E72B-18FC-0AFE-5B12482B88BF}"/>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44800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F58A-7462-9200-9FCB-7021E755404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34F3313-41BC-844C-DBC4-331A7BDA323A}"/>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4" name="Footer Placeholder 3">
            <a:extLst>
              <a:ext uri="{FF2B5EF4-FFF2-40B4-BE49-F238E27FC236}">
                <a16:creationId xmlns:a16="http://schemas.microsoft.com/office/drawing/2014/main" id="{382E82EE-D6FE-C5DD-CE60-C98619587DE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13EB71B-6A3B-0EA3-E82B-52545EB4F3FE}"/>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09920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D803E8-45A5-99C0-5DEC-C152C875C7AE}"/>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3" name="Footer Placeholder 2">
            <a:extLst>
              <a:ext uri="{FF2B5EF4-FFF2-40B4-BE49-F238E27FC236}">
                <a16:creationId xmlns:a16="http://schemas.microsoft.com/office/drawing/2014/main" id="{77F5A4F2-73E5-7F1A-89F1-89EC1DBAD16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CFE8A9-012F-4127-D6C5-AB158A10ABB3}"/>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134744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191FC-4587-54E3-B522-B6C11EC3D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EB2C58-F9FC-8349-1AB4-FCBCFC5CEA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E8D778-9F27-6045-01EC-20B52F6AB3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57CDE-CBFA-C21C-517E-59BDF620CDAA}"/>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6" name="Footer Placeholder 5">
            <a:extLst>
              <a:ext uri="{FF2B5EF4-FFF2-40B4-BE49-F238E27FC236}">
                <a16:creationId xmlns:a16="http://schemas.microsoft.com/office/drawing/2014/main" id="{370051EB-CB95-7949-E3DB-FB8F4C7FE2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00B027-5E47-7AEB-602E-C111A4E92632}"/>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603443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362-D843-F458-47A1-58EF0A705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D4A394D-EB45-96AC-E9F8-BFAE2E8658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68DF1B-DF65-5B03-2DA7-24CC3B778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098A6-7420-D9A8-9C15-BC2F863C7CA7}"/>
              </a:ext>
            </a:extLst>
          </p:cNvPr>
          <p:cNvSpPr>
            <a:spLocks noGrp="1"/>
          </p:cNvSpPr>
          <p:nvPr>
            <p:ph type="dt" sz="half" idx="10"/>
          </p:nvPr>
        </p:nvSpPr>
        <p:spPr/>
        <p:txBody>
          <a:bodyPr/>
          <a:lstStyle/>
          <a:p>
            <a:fld id="{20BA82B9-44A3-4FD7-8A47-5C8DCA15FC33}" type="datetimeFigureOut">
              <a:rPr lang="en-IN" smtClean="0"/>
              <a:t>06-04-2023</a:t>
            </a:fld>
            <a:endParaRPr lang="en-IN"/>
          </a:p>
        </p:txBody>
      </p:sp>
      <p:sp>
        <p:nvSpPr>
          <p:cNvPr id="6" name="Footer Placeholder 5">
            <a:extLst>
              <a:ext uri="{FF2B5EF4-FFF2-40B4-BE49-F238E27FC236}">
                <a16:creationId xmlns:a16="http://schemas.microsoft.com/office/drawing/2014/main" id="{A6598E44-8D17-0B3A-30A7-517812FE287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39D31F-6BE8-3BD9-0435-2B1AF0199D35}"/>
              </a:ext>
            </a:extLst>
          </p:cNvPr>
          <p:cNvSpPr>
            <a:spLocks noGrp="1"/>
          </p:cNvSpPr>
          <p:nvPr>
            <p:ph type="sldNum" sz="quarter" idx="12"/>
          </p:nvPr>
        </p:nvSpPr>
        <p:spPr/>
        <p:txBody>
          <a:bodyPr/>
          <a:lstStyle/>
          <a:p>
            <a:fld id="{630AF68B-9390-4315-87F4-DCEA8338A70B}" type="slidenum">
              <a:rPr lang="en-IN" smtClean="0"/>
              <a:t>‹#›</a:t>
            </a:fld>
            <a:endParaRPr lang="en-IN"/>
          </a:p>
        </p:txBody>
      </p:sp>
    </p:spTree>
    <p:extLst>
      <p:ext uri="{BB962C8B-B14F-4D97-AF65-F5344CB8AC3E}">
        <p14:creationId xmlns:p14="http://schemas.microsoft.com/office/powerpoint/2010/main" val="4248460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23A956-8903-0178-F9DC-AA93E364F4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E9D72B-D395-0872-33F6-D92B551F1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CCA741-3168-E30E-AA83-871F0DBA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A82B9-44A3-4FD7-8A47-5C8DCA15FC33}" type="datetimeFigureOut">
              <a:rPr lang="en-IN" smtClean="0"/>
              <a:t>06-04-2023</a:t>
            </a:fld>
            <a:endParaRPr lang="en-IN"/>
          </a:p>
        </p:txBody>
      </p:sp>
      <p:sp>
        <p:nvSpPr>
          <p:cNvPr id="5" name="Footer Placeholder 4">
            <a:extLst>
              <a:ext uri="{FF2B5EF4-FFF2-40B4-BE49-F238E27FC236}">
                <a16:creationId xmlns:a16="http://schemas.microsoft.com/office/drawing/2014/main" id="{67E2FCD9-76C3-999D-0C51-2546577D19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59F1FC-A16E-85FC-70D2-49742E6A3C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AF68B-9390-4315-87F4-DCEA8338A70B}" type="slidenum">
              <a:rPr lang="en-IN" smtClean="0"/>
              <a:t>‹#›</a:t>
            </a:fld>
            <a:endParaRPr lang="en-IN"/>
          </a:p>
        </p:txBody>
      </p:sp>
    </p:spTree>
    <p:extLst>
      <p:ext uri="{BB962C8B-B14F-4D97-AF65-F5344CB8AC3E}">
        <p14:creationId xmlns:p14="http://schemas.microsoft.com/office/powerpoint/2010/main" val="798286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0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E307-C470-1354-6C63-3DB92D19EC94}"/>
              </a:ext>
            </a:extLst>
          </p:cNvPr>
          <p:cNvSpPr>
            <a:spLocks noGrp="1"/>
          </p:cNvSpPr>
          <p:nvPr>
            <p:ph type="ctrTitle"/>
          </p:nvPr>
        </p:nvSpPr>
        <p:spPr/>
        <p:txBody>
          <a:bodyPr>
            <a:normAutofit/>
          </a:bodyPr>
          <a:lstStyle/>
          <a:p>
            <a:r>
              <a:rPr lang="en-IN" dirty="0"/>
              <a:t>HPCAP</a:t>
            </a:r>
            <a:br>
              <a:rPr lang="en-IN" dirty="0"/>
            </a:br>
            <a:r>
              <a:rPr lang="en-IN" dirty="0"/>
              <a:t>Computer Networks</a:t>
            </a:r>
          </a:p>
        </p:txBody>
      </p:sp>
      <p:sp>
        <p:nvSpPr>
          <p:cNvPr id="3" name="Subtitle 2">
            <a:extLst>
              <a:ext uri="{FF2B5EF4-FFF2-40B4-BE49-F238E27FC236}">
                <a16:creationId xmlns:a16="http://schemas.microsoft.com/office/drawing/2014/main" id="{A882A73C-D341-F717-02CC-D10AD0725414}"/>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318173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EA104-AB69-1EF2-277D-29C12AFE98BF}"/>
              </a:ext>
            </a:extLst>
          </p:cNvPr>
          <p:cNvSpPr>
            <a:spLocks noGrp="1"/>
          </p:cNvSpPr>
          <p:nvPr>
            <p:ph type="title"/>
          </p:nvPr>
        </p:nvSpPr>
        <p:spPr/>
        <p:txBody>
          <a:bodyPr/>
          <a:lstStyle/>
          <a:p>
            <a:r>
              <a:rPr lang="en-IN" dirty="0"/>
              <a:t>Local Area Network (LAN)</a:t>
            </a:r>
          </a:p>
        </p:txBody>
      </p:sp>
      <p:sp>
        <p:nvSpPr>
          <p:cNvPr id="3" name="Content Placeholder 2">
            <a:extLst>
              <a:ext uri="{FF2B5EF4-FFF2-40B4-BE49-F238E27FC236}">
                <a16:creationId xmlns:a16="http://schemas.microsoft.com/office/drawing/2014/main" id="{ADD270DF-F12A-BB86-8297-428132BDCDBE}"/>
              </a:ext>
            </a:extLst>
          </p:cNvPr>
          <p:cNvSpPr>
            <a:spLocks noGrp="1"/>
          </p:cNvSpPr>
          <p:nvPr>
            <p:ph idx="1"/>
          </p:nvPr>
        </p:nvSpPr>
        <p:spPr/>
        <p:txBody>
          <a:bodyPr/>
          <a:lstStyle/>
          <a:p>
            <a:r>
              <a:rPr lang="en-US" b="1" dirty="0"/>
              <a:t>Local Area Network (LAN):</a:t>
            </a:r>
            <a:r>
              <a:rPr lang="en-US" dirty="0"/>
              <a:t> A privately  owned network that operates within a single building like a home, office or factory</a:t>
            </a:r>
          </a:p>
          <a:p>
            <a:r>
              <a:rPr lang="en-US" b="1" dirty="0"/>
              <a:t>Wireless LANs: </a:t>
            </a:r>
            <a:r>
              <a:rPr lang="en-US" dirty="0"/>
              <a:t>In these systems, every computer has a wireless modem and an antenna that  it uses to communicate with other computers</a:t>
            </a:r>
          </a:p>
          <a:p>
            <a:pPr lvl="1"/>
            <a:r>
              <a:rPr lang="en-US" dirty="0"/>
              <a:t>An </a:t>
            </a:r>
            <a:r>
              <a:rPr lang="en-US" b="1" dirty="0"/>
              <a:t>access point </a:t>
            </a:r>
            <a:r>
              <a:rPr lang="en-US" dirty="0"/>
              <a:t>or </a:t>
            </a:r>
            <a:r>
              <a:rPr lang="en-US" b="1" dirty="0"/>
              <a:t>base station </a:t>
            </a:r>
            <a:r>
              <a:rPr lang="en-US" dirty="0"/>
              <a:t>controls the network</a:t>
            </a:r>
          </a:p>
          <a:p>
            <a:pPr lvl="1"/>
            <a:r>
              <a:rPr lang="en-US" b="1" dirty="0"/>
              <a:t>IEEE 802.11</a:t>
            </a:r>
            <a:r>
              <a:rPr lang="en-US" dirty="0"/>
              <a:t> standard (also called </a:t>
            </a:r>
            <a:r>
              <a:rPr lang="en-US" b="1" dirty="0" err="1"/>
              <a:t>WiFi</a:t>
            </a:r>
            <a:r>
              <a:rPr lang="en-US" dirty="0"/>
              <a:t>) describes this</a:t>
            </a:r>
          </a:p>
        </p:txBody>
      </p:sp>
    </p:spTree>
    <p:extLst>
      <p:ext uri="{BB962C8B-B14F-4D97-AF65-F5344CB8AC3E}">
        <p14:creationId xmlns:p14="http://schemas.microsoft.com/office/powerpoint/2010/main" val="13629791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1</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Each switch maintains a mapping table</a:t>
            </a:r>
          </a:p>
        </p:txBody>
      </p:sp>
      <p:pic>
        <p:nvPicPr>
          <p:cNvPr id="5" name="Picture 4">
            <a:extLst>
              <a:ext uri="{FF2B5EF4-FFF2-40B4-BE49-F238E27FC236}">
                <a16:creationId xmlns:a16="http://schemas.microsoft.com/office/drawing/2014/main" id="{767E97AF-61B0-354E-09BC-7E73D5DE6A84}"/>
              </a:ext>
            </a:extLst>
          </p:cNvPr>
          <p:cNvPicPr>
            <a:picLocks noChangeAspect="1"/>
          </p:cNvPicPr>
          <p:nvPr/>
        </p:nvPicPr>
        <p:blipFill>
          <a:blip r:embed="rId2"/>
          <a:stretch>
            <a:fillRect/>
          </a:stretch>
        </p:blipFill>
        <p:spPr>
          <a:xfrm>
            <a:off x="1228989" y="2495326"/>
            <a:ext cx="9138120" cy="4362674"/>
          </a:xfrm>
          <a:prstGeom prst="rect">
            <a:avLst/>
          </a:prstGeom>
        </p:spPr>
      </p:pic>
      <p:sp>
        <p:nvSpPr>
          <p:cNvPr id="6" name="Rectangle 5">
            <a:extLst>
              <a:ext uri="{FF2B5EF4-FFF2-40B4-BE49-F238E27FC236}">
                <a16:creationId xmlns:a16="http://schemas.microsoft.com/office/drawing/2014/main" id="{EEB1DF9A-AAC2-E578-6F9B-99FCA7843CAB}"/>
              </a:ext>
            </a:extLst>
          </p:cNvPr>
          <p:cNvSpPr/>
          <p:nvPr/>
        </p:nvSpPr>
        <p:spPr>
          <a:xfrm>
            <a:off x="8794679" y="4676663"/>
            <a:ext cx="1572430" cy="218133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4673609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2</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Host 1.1.1 sends a frame to host 2.2.2</a:t>
            </a:r>
          </a:p>
          <a:p>
            <a:endParaRPr lang="en-IN" dirty="0"/>
          </a:p>
          <a:p>
            <a:r>
              <a:rPr lang="en-IN" dirty="0"/>
              <a:t>Switch sees the frame and updates its mapping table</a:t>
            </a:r>
          </a:p>
          <a:p>
            <a:endParaRPr lang="en-IN" dirty="0"/>
          </a:p>
          <a:p>
            <a:r>
              <a:rPr lang="en-IN" dirty="0"/>
              <a:t>The switch does not know where 2.2.2 is, so it floods out the frame</a:t>
            </a:r>
          </a:p>
        </p:txBody>
      </p:sp>
      <p:pic>
        <p:nvPicPr>
          <p:cNvPr id="7" name="Picture 6">
            <a:extLst>
              <a:ext uri="{FF2B5EF4-FFF2-40B4-BE49-F238E27FC236}">
                <a16:creationId xmlns:a16="http://schemas.microsoft.com/office/drawing/2014/main" id="{85C2C25E-CE72-6420-6400-4F145192CF3B}"/>
              </a:ext>
            </a:extLst>
          </p:cNvPr>
          <p:cNvPicPr>
            <a:picLocks noChangeAspect="1"/>
          </p:cNvPicPr>
          <p:nvPr/>
        </p:nvPicPr>
        <p:blipFill>
          <a:blip r:embed="rId2"/>
          <a:stretch>
            <a:fillRect/>
          </a:stretch>
        </p:blipFill>
        <p:spPr>
          <a:xfrm>
            <a:off x="7407132" y="681037"/>
            <a:ext cx="2775093" cy="1866996"/>
          </a:xfrm>
          <a:prstGeom prst="rect">
            <a:avLst/>
          </a:prstGeom>
        </p:spPr>
      </p:pic>
      <p:pic>
        <p:nvPicPr>
          <p:cNvPr id="9" name="Picture 8">
            <a:extLst>
              <a:ext uri="{FF2B5EF4-FFF2-40B4-BE49-F238E27FC236}">
                <a16:creationId xmlns:a16="http://schemas.microsoft.com/office/drawing/2014/main" id="{FD05BBE0-DCC4-B3F8-226C-51176D104B3F}"/>
              </a:ext>
            </a:extLst>
          </p:cNvPr>
          <p:cNvPicPr>
            <a:picLocks noChangeAspect="1"/>
          </p:cNvPicPr>
          <p:nvPr/>
        </p:nvPicPr>
        <p:blipFill>
          <a:blip r:embed="rId3"/>
          <a:stretch>
            <a:fillRect/>
          </a:stretch>
        </p:blipFill>
        <p:spPr>
          <a:xfrm>
            <a:off x="9462499" y="2389890"/>
            <a:ext cx="2165953" cy="1491088"/>
          </a:xfrm>
          <a:prstGeom prst="rect">
            <a:avLst/>
          </a:prstGeom>
        </p:spPr>
      </p:pic>
      <p:pic>
        <p:nvPicPr>
          <p:cNvPr id="11" name="Picture 10">
            <a:extLst>
              <a:ext uri="{FF2B5EF4-FFF2-40B4-BE49-F238E27FC236}">
                <a16:creationId xmlns:a16="http://schemas.microsoft.com/office/drawing/2014/main" id="{16B50A72-9A1D-8B9D-BD27-23E61E19CF66}"/>
              </a:ext>
            </a:extLst>
          </p:cNvPr>
          <p:cNvPicPr>
            <a:picLocks noChangeAspect="1"/>
          </p:cNvPicPr>
          <p:nvPr/>
        </p:nvPicPr>
        <p:blipFill>
          <a:blip r:embed="rId4"/>
          <a:stretch>
            <a:fillRect/>
          </a:stretch>
        </p:blipFill>
        <p:spPr>
          <a:xfrm>
            <a:off x="3114707" y="4309968"/>
            <a:ext cx="5245546" cy="2208415"/>
          </a:xfrm>
          <a:prstGeom prst="rect">
            <a:avLst/>
          </a:prstGeom>
        </p:spPr>
      </p:pic>
      <p:sp>
        <p:nvSpPr>
          <p:cNvPr id="12" name="Rectangle 11">
            <a:extLst>
              <a:ext uri="{FF2B5EF4-FFF2-40B4-BE49-F238E27FC236}">
                <a16:creationId xmlns:a16="http://schemas.microsoft.com/office/drawing/2014/main" id="{627E6094-132D-414A-C885-9D7E9DB93BDE}"/>
              </a:ext>
            </a:extLst>
          </p:cNvPr>
          <p:cNvSpPr/>
          <p:nvPr/>
        </p:nvSpPr>
        <p:spPr>
          <a:xfrm>
            <a:off x="3114707" y="5876818"/>
            <a:ext cx="1549760" cy="6415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B5BC7AFD-37C7-4B24-8510-6939FE568AC7}"/>
              </a:ext>
            </a:extLst>
          </p:cNvPr>
          <p:cNvSpPr/>
          <p:nvPr/>
        </p:nvSpPr>
        <p:spPr>
          <a:xfrm>
            <a:off x="7407132" y="5599416"/>
            <a:ext cx="953121" cy="125858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t>
            </a:r>
          </a:p>
        </p:txBody>
      </p:sp>
    </p:spTree>
    <p:extLst>
      <p:ext uri="{BB962C8B-B14F-4D97-AF65-F5344CB8AC3E}">
        <p14:creationId xmlns:p14="http://schemas.microsoft.com/office/powerpoint/2010/main" val="2107759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8804-50F5-00CE-B9A8-4E05E52B315A}"/>
              </a:ext>
            </a:extLst>
          </p:cNvPr>
          <p:cNvSpPr>
            <a:spLocks noGrp="1"/>
          </p:cNvSpPr>
          <p:nvPr>
            <p:ph type="title"/>
          </p:nvPr>
        </p:nvSpPr>
        <p:spPr/>
        <p:txBody>
          <a:bodyPr/>
          <a:lstStyle/>
          <a:p>
            <a:r>
              <a:rPr lang="en-IN" dirty="0"/>
              <a:t>Switching Example – 3</a:t>
            </a:r>
          </a:p>
        </p:txBody>
      </p:sp>
      <p:sp>
        <p:nvSpPr>
          <p:cNvPr id="3" name="Content Placeholder 2">
            <a:extLst>
              <a:ext uri="{FF2B5EF4-FFF2-40B4-BE49-F238E27FC236}">
                <a16:creationId xmlns:a16="http://schemas.microsoft.com/office/drawing/2014/main" id="{6DE5F9DA-4863-2FCE-D6B3-510C0DE14341}"/>
              </a:ext>
            </a:extLst>
          </p:cNvPr>
          <p:cNvSpPr>
            <a:spLocks noGrp="1"/>
          </p:cNvSpPr>
          <p:nvPr>
            <p:ph idx="1"/>
          </p:nvPr>
        </p:nvSpPr>
        <p:spPr/>
        <p:txBody>
          <a:bodyPr/>
          <a:lstStyle/>
          <a:p>
            <a:r>
              <a:rPr lang="en-IN" dirty="0"/>
              <a:t>Suppose host 2.2.2 sends a reply to 1.1.1</a:t>
            </a:r>
          </a:p>
          <a:p>
            <a:endParaRPr lang="en-IN" dirty="0"/>
          </a:p>
          <a:p>
            <a:r>
              <a:rPr lang="en-IN" dirty="0"/>
              <a:t>Switch sees the frame and updates its mapping table</a:t>
            </a:r>
          </a:p>
          <a:p>
            <a:endParaRPr lang="en-IN" dirty="0"/>
          </a:p>
          <a:p>
            <a:r>
              <a:rPr lang="en-IN" dirty="0"/>
              <a:t>The switch will send the frame only to 1.1.1</a:t>
            </a:r>
          </a:p>
        </p:txBody>
      </p:sp>
      <p:pic>
        <p:nvPicPr>
          <p:cNvPr id="5" name="Picture 4">
            <a:extLst>
              <a:ext uri="{FF2B5EF4-FFF2-40B4-BE49-F238E27FC236}">
                <a16:creationId xmlns:a16="http://schemas.microsoft.com/office/drawing/2014/main" id="{959CF4EB-2619-B74D-5B0D-EB7C7BE8AA0B}"/>
              </a:ext>
            </a:extLst>
          </p:cNvPr>
          <p:cNvPicPr>
            <a:picLocks noChangeAspect="1"/>
          </p:cNvPicPr>
          <p:nvPr/>
        </p:nvPicPr>
        <p:blipFill>
          <a:blip r:embed="rId2"/>
          <a:stretch>
            <a:fillRect/>
          </a:stretch>
        </p:blipFill>
        <p:spPr>
          <a:xfrm>
            <a:off x="8194207" y="271418"/>
            <a:ext cx="2933851" cy="1746340"/>
          </a:xfrm>
          <a:prstGeom prst="rect">
            <a:avLst/>
          </a:prstGeom>
        </p:spPr>
      </p:pic>
      <p:pic>
        <p:nvPicPr>
          <p:cNvPr id="8" name="Picture 7">
            <a:extLst>
              <a:ext uri="{FF2B5EF4-FFF2-40B4-BE49-F238E27FC236}">
                <a16:creationId xmlns:a16="http://schemas.microsoft.com/office/drawing/2014/main" id="{4B764794-7C58-736C-E0CF-3F829CFE3DD7}"/>
              </a:ext>
            </a:extLst>
          </p:cNvPr>
          <p:cNvPicPr>
            <a:picLocks noChangeAspect="1"/>
          </p:cNvPicPr>
          <p:nvPr/>
        </p:nvPicPr>
        <p:blipFill>
          <a:blip r:embed="rId3"/>
          <a:stretch>
            <a:fillRect/>
          </a:stretch>
        </p:blipFill>
        <p:spPr>
          <a:xfrm>
            <a:off x="8916574" y="2017758"/>
            <a:ext cx="2927500" cy="1428823"/>
          </a:xfrm>
          <a:prstGeom prst="rect">
            <a:avLst/>
          </a:prstGeom>
        </p:spPr>
      </p:pic>
      <p:pic>
        <p:nvPicPr>
          <p:cNvPr id="14" name="Picture 13">
            <a:extLst>
              <a:ext uri="{FF2B5EF4-FFF2-40B4-BE49-F238E27FC236}">
                <a16:creationId xmlns:a16="http://schemas.microsoft.com/office/drawing/2014/main" id="{3676EE0E-345A-6166-A2EC-59C1C2278658}"/>
              </a:ext>
            </a:extLst>
          </p:cNvPr>
          <p:cNvPicPr>
            <a:picLocks noChangeAspect="1"/>
          </p:cNvPicPr>
          <p:nvPr/>
        </p:nvPicPr>
        <p:blipFill>
          <a:blip r:embed="rId4"/>
          <a:stretch>
            <a:fillRect/>
          </a:stretch>
        </p:blipFill>
        <p:spPr>
          <a:xfrm>
            <a:off x="2341666" y="4345596"/>
            <a:ext cx="7734698" cy="1886047"/>
          </a:xfrm>
          <a:prstGeom prst="rect">
            <a:avLst/>
          </a:prstGeom>
        </p:spPr>
      </p:pic>
    </p:spTree>
    <p:extLst>
      <p:ext uri="{BB962C8B-B14F-4D97-AF65-F5344CB8AC3E}">
        <p14:creationId xmlns:p14="http://schemas.microsoft.com/office/powerpoint/2010/main" val="31967770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1</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9ECA732-E308-93CC-7C59-80749B61B5DE}"/>
              </a:ext>
            </a:extLst>
          </p:cNvPr>
          <p:cNvPicPr>
            <a:picLocks noChangeAspect="1"/>
          </p:cNvPicPr>
          <p:nvPr/>
        </p:nvPicPr>
        <p:blipFill>
          <a:blip r:embed="rId2"/>
          <a:stretch>
            <a:fillRect/>
          </a:stretch>
        </p:blipFill>
        <p:spPr>
          <a:xfrm>
            <a:off x="562559" y="1597460"/>
            <a:ext cx="11066881" cy="4310259"/>
          </a:xfrm>
          <a:prstGeom prst="rect">
            <a:avLst/>
          </a:prstGeom>
        </p:spPr>
      </p:pic>
    </p:spTree>
    <p:extLst>
      <p:ext uri="{BB962C8B-B14F-4D97-AF65-F5344CB8AC3E}">
        <p14:creationId xmlns:p14="http://schemas.microsoft.com/office/powerpoint/2010/main" val="501807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4EBA-DA79-4570-0D52-A9DAB6B78E4E}"/>
              </a:ext>
            </a:extLst>
          </p:cNvPr>
          <p:cNvSpPr>
            <a:spLocks noGrp="1"/>
          </p:cNvSpPr>
          <p:nvPr>
            <p:ph type="title"/>
          </p:nvPr>
        </p:nvSpPr>
        <p:spPr/>
        <p:txBody>
          <a:bodyPr/>
          <a:lstStyle/>
          <a:p>
            <a:r>
              <a:rPr lang="en-IN" dirty="0"/>
              <a:t>Multi-Switch Example – 2</a:t>
            </a:r>
          </a:p>
        </p:txBody>
      </p:sp>
      <p:sp>
        <p:nvSpPr>
          <p:cNvPr id="3" name="Content Placeholder 2">
            <a:extLst>
              <a:ext uri="{FF2B5EF4-FFF2-40B4-BE49-F238E27FC236}">
                <a16:creationId xmlns:a16="http://schemas.microsoft.com/office/drawing/2014/main" id="{9ED2AA20-35EF-28FF-5322-76F45A64438D}"/>
              </a:ext>
            </a:extLst>
          </p:cNvPr>
          <p:cNvSpPr>
            <a:spLocks noGrp="1"/>
          </p:cNvSpPr>
          <p:nvPr>
            <p:ph idx="1"/>
          </p:nvPr>
        </p:nvSpPr>
        <p:spPr/>
        <p:txBody>
          <a:bodyPr/>
          <a:lstStyle/>
          <a:p>
            <a:r>
              <a:rPr lang="en-IN" dirty="0"/>
              <a:t>Host 1.1.1 sends a frame to host 2.2.2</a:t>
            </a:r>
          </a:p>
          <a:p>
            <a:endParaRPr lang="en-IN" dirty="0"/>
          </a:p>
          <a:p>
            <a:r>
              <a:rPr lang="en-IN" dirty="0"/>
              <a:t>Switch 1 learns about it and updates the table</a:t>
            </a:r>
          </a:p>
          <a:p>
            <a:endParaRPr lang="en-IN" dirty="0"/>
          </a:p>
          <a:p>
            <a:r>
              <a:rPr lang="en-IN" dirty="0"/>
              <a:t>Switch 1 floods out the frame</a:t>
            </a:r>
          </a:p>
        </p:txBody>
      </p:sp>
      <p:pic>
        <p:nvPicPr>
          <p:cNvPr id="6" name="Picture 5">
            <a:extLst>
              <a:ext uri="{FF2B5EF4-FFF2-40B4-BE49-F238E27FC236}">
                <a16:creationId xmlns:a16="http://schemas.microsoft.com/office/drawing/2014/main" id="{4FA81056-4519-9C3E-E06F-9C37BFCFF54B}"/>
              </a:ext>
            </a:extLst>
          </p:cNvPr>
          <p:cNvPicPr>
            <a:picLocks noChangeAspect="1"/>
          </p:cNvPicPr>
          <p:nvPr/>
        </p:nvPicPr>
        <p:blipFill>
          <a:blip r:embed="rId2"/>
          <a:stretch>
            <a:fillRect/>
          </a:stretch>
        </p:blipFill>
        <p:spPr>
          <a:xfrm>
            <a:off x="7239796" y="879482"/>
            <a:ext cx="4453051" cy="1453043"/>
          </a:xfrm>
          <a:prstGeom prst="rect">
            <a:avLst/>
          </a:prstGeom>
        </p:spPr>
      </p:pic>
      <p:pic>
        <p:nvPicPr>
          <p:cNvPr id="8" name="Picture 7">
            <a:extLst>
              <a:ext uri="{FF2B5EF4-FFF2-40B4-BE49-F238E27FC236}">
                <a16:creationId xmlns:a16="http://schemas.microsoft.com/office/drawing/2014/main" id="{6E5431EE-83BA-377E-BB42-F5310722BFE1}"/>
              </a:ext>
            </a:extLst>
          </p:cNvPr>
          <p:cNvPicPr>
            <a:picLocks noChangeAspect="1"/>
          </p:cNvPicPr>
          <p:nvPr/>
        </p:nvPicPr>
        <p:blipFill>
          <a:blip r:embed="rId3"/>
          <a:stretch>
            <a:fillRect/>
          </a:stretch>
        </p:blipFill>
        <p:spPr>
          <a:xfrm>
            <a:off x="8337395" y="2298389"/>
            <a:ext cx="3016405" cy="1314518"/>
          </a:xfrm>
          <a:prstGeom prst="rect">
            <a:avLst/>
          </a:prstGeom>
        </p:spPr>
      </p:pic>
      <p:pic>
        <p:nvPicPr>
          <p:cNvPr id="10" name="Picture 9">
            <a:extLst>
              <a:ext uri="{FF2B5EF4-FFF2-40B4-BE49-F238E27FC236}">
                <a16:creationId xmlns:a16="http://schemas.microsoft.com/office/drawing/2014/main" id="{E9AA771D-2536-EF78-0EEA-63C851540214}"/>
              </a:ext>
            </a:extLst>
          </p:cNvPr>
          <p:cNvPicPr>
            <a:picLocks noChangeAspect="1"/>
          </p:cNvPicPr>
          <p:nvPr/>
        </p:nvPicPr>
        <p:blipFill>
          <a:blip r:embed="rId4"/>
          <a:stretch>
            <a:fillRect/>
          </a:stretch>
        </p:blipFill>
        <p:spPr>
          <a:xfrm>
            <a:off x="2508808" y="4525476"/>
            <a:ext cx="6957513" cy="1803155"/>
          </a:xfrm>
          <a:prstGeom prst="rect">
            <a:avLst/>
          </a:prstGeom>
        </p:spPr>
      </p:pic>
    </p:spTree>
    <p:extLst>
      <p:ext uri="{BB962C8B-B14F-4D97-AF65-F5344CB8AC3E}">
        <p14:creationId xmlns:p14="http://schemas.microsoft.com/office/powerpoint/2010/main" val="746992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373C-CD3C-4581-E2E9-5E3A97D4B64B}"/>
              </a:ext>
            </a:extLst>
          </p:cNvPr>
          <p:cNvSpPr>
            <a:spLocks noGrp="1"/>
          </p:cNvSpPr>
          <p:nvPr>
            <p:ph type="title"/>
          </p:nvPr>
        </p:nvSpPr>
        <p:spPr/>
        <p:txBody>
          <a:bodyPr/>
          <a:lstStyle/>
          <a:p>
            <a:r>
              <a:rPr lang="en-IN" dirty="0"/>
              <a:t>Multi-Switch Example – 3</a:t>
            </a:r>
          </a:p>
        </p:txBody>
      </p:sp>
      <p:sp>
        <p:nvSpPr>
          <p:cNvPr id="3" name="Content Placeholder 2">
            <a:extLst>
              <a:ext uri="{FF2B5EF4-FFF2-40B4-BE49-F238E27FC236}">
                <a16:creationId xmlns:a16="http://schemas.microsoft.com/office/drawing/2014/main" id="{EDD4A355-B8E3-389B-5F36-79EB3578CA70}"/>
              </a:ext>
            </a:extLst>
          </p:cNvPr>
          <p:cNvSpPr>
            <a:spLocks noGrp="1"/>
          </p:cNvSpPr>
          <p:nvPr>
            <p:ph idx="1"/>
          </p:nvPr>
        </p:nvSpPr>
        <p:spPr/>
        <p:txBody>
          <a:bodyPr/>
          <a:lstStyle/>
          <a:p>
            <a:r>
              <a:rPr lang="en-IN" dirty="0"/>
              <a:t>Switch 2 will also flood out the frame</a:t>
            </a:r>
          </a:p>
          <a:p>
            <a:endParaRPr lang="en-IN" dirty="0"/>
          </a:p>
          <a:p>
            <a:endParaRPr lang="en-IN" dirty="0"/>
          </a:p>
          <a:p>
            <a:r>
              <a:rPr lang="en-IN" dirty="0"/>
              <a:t>Switch 2 will add an entry for 1.1.1</a:t>
            </a:r>
          </a:p>
          <a:p>
            <a:endParaRPr lang="en-IN" dirty="0"/>
          </a:p>
          <a:p>
            <a:r>
              <a:rPr lang="en-IN" dirty="0"/>
              <a:t>Host 2.2.2 sends a response</a:t>
            </a:r>
          </a:p>
          <a:p>
            <a:endParaRPr lang="en-IN" dirty="0"/>
          </a:p>
          <a:p>
            <a:endParaRPr lang="en-IN" dirty="0"/>
          </a:p>
        </p:txBody>
      </p:sp>
      <p:pic>
        <p:nvPicPr>
          <p:cNvPr id="5" name="Picture 4">
            <a:extLst>
              <a:ext uri="{FF2B5EF4-FFF2-40B4-BE49-F238E27FC236}">
                <a16:creationId xmlns:a16="http://schemas.microsoft.com/office/drawing/2014/main" id="{53A34216-8529-9261-DE50-840944C62273}"/>
              </a:ext>
            </a:extLst>
          </p:cNvPr>
          <p:cNvPicPr>
            <a:picLocks noChangeAspect="1"/>
          </p:cNvPicPr>
          <p:nvPr/>
        </p:nvPicPr>
        <p:blipFill>
          <a:blip r:embed="rId2"/>
          <a:stretch>
            <a:fillRect/>
          </a:stretch>
        </p:blipFill>
        <p:spPr>
          <a:xfrm>
            <a:off x="7420790" y="250033"/>
            <a:ext cx="3651686" cy="2595908"/>
          </a:xfrm>
          <a:prstGeom prst="rect">
            <a:avLst/>
          </a:prstGeom>
        </p:spPr>
      </p:pic>
      <p:pic>
        <p:nvPicPr>
          <p:cNvPr id="7" name="Picture 6">
            <a:extLst>
              <a:ext uri="{FF2B5EF4-FFF2-40B4-BE49-F238E27FC236}">
                <a16:creationId xmlns:a16="http://schemas.microsoft.com/office/drawing/2014/main" id="{A2A15A50-51D3-A467-8238-98E0EBE52EED}"/>
              </a:ext>
            </a:extLst>
          </p:cNvPr>
          <p:cNvPicPr>
            <a:picLocks noChangeAspect="1"/>
          </p:cNvPicPr>
          <p:nvPr/>
        </p:nvPicPr>
        <p:blipFill>
          <a:blip r:embed="rId3"/>
          <a:stretch>
            <a:fillRect/>
          </a:stretch>
        </p:blipFill>
        <p:spPr>
          <a:xfrm>
            <a:off x="7792408" y="3079217"/>
            <a:ext cx="2908449" cy="1295467"/>
          </a:xfrm>
          <a:prstGeom prst="rect">
            <a:avLst/>
          </a:prstGeom>
        </p:spPr>
      </p:pic>
      <p:pic>
        <p:nvPicPr>
          <p:cNvPr id="9" name="Picture 8">
            <a:extLst>
              <a:ext uri="{FF2B5EF4-FFF2-40B4-BE49-F238E27FC236}">
                <a16:creationId xmlns:a16="http://schemas.microsoft.com/office/drawing/2014/main" id="{84075F27-2ACB-F963-A4E3-718D7F40386D}"/>
              </a:ext>
            </a:extLst>
          </p:cNvPr>
          <p:cNvPicPr>
            <a:picLocks noChangeAspect="1"/>
          </p:cNvPicPr>
          <p:nvPr/>
        </p:nvPicPr>
        <p:blipFill>
          <a:blip r:embed="rId4"/>
          <a:stretch>
            <a:fillRect/>
          </a:stretch>
        </p:blipFill>
        <p:spPr>
          <a:xfrm>
            <a:off x="6570095" y="4616363"/>
            <a:ext cx="4502381" cy="1695537"/>
          </a:xfrm>
          <a:prstGeom prst="rect">
            <a:avLst/>
          </a:prstGeom>
        </p:spPr>
      </p:pic>
    </p:spTree>
    <p:extLst>
      <p:ext uri="{BB962C8B-B14F-4D97-AF65-F5344CB8AC3E}">
        <p14:creationId xmlns:p14="http://schemas.microsoft.com/office/powerpoint/2010/main" val="16084027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94C88-93E5-BADB-22C9-20909A35BA5F}"/>
              </a:ext>
            </a:extLst>
          </p:cNvPr>
          <p:cNvSpPr>
            <a:spLocks noGrp="1"/>
          </p:cNvSpPr>
          <p:nvPr>
            <p:ph type="title"/>
          </p:nvPr>
        </p:nvSpPr>
        <p:spPr/>
        <p:txBody>
          <a:bodyPr/>
          <a:lstStyle/>
          <a:p>
            <a:r>
              <a:rPr lang="en-IN" dirty="0"/>
              <a:t>Multi-Switch Example – 4 </a:t>
            </a:r>
          </a:p>
        </p:txBody>
      </p:sp>
      <p:sp>
        <p:nvSpPr>
          <p:cNvPr id="3" name="Content Placeholder 2">
            <a:extLst>
              <a:ext uri="{FF2B5EF4-FFF2-40B4-BE49-F238E27FC236}">
                <a16:creationId xmlns:a16="http://schemas.microsoft.com/office/drawing/2014/main" id="{0684B049-C281-3984-CCA1-4DE94657E32A}"/>
              </a:ext>
            </a:extLst>
          </p:cNvPr>
          <p:cNvSpPr>
            <a:spLocks noGrp="1"/>
          </p:cNvSpPr>
          <p:nvPr>
            <p:ph idx="1"/>
          </p:nvPr>
        </p:nvSpPr>
        <p:spPr/>
        <p:txBody>
          <a:bodyPr/>
          <a:lstStyle/>
          <a:p>
            <a:r>
              <a:rPr lang="en-IN" dirty="0"/>
              <a:t>Switch 1 updates its table</a:t>
            </a:r>
          </a:p>
          <a:p>
            <a:endParaRPr lang="en-IN" dirty="0"/>
          </a:p>
          <a:p>
            <a:r>
              <a:rPr lang="en-IN" dirty="0"/>
              <a:t>Switch 1 forwards the frame out from port 1</a:t>
            </a:r>
          </a:p>
          <a:p>
            <a:endParaRPr lang="en-IN" dirty="0"/>
          </a:p>
          <a:p>
            <a:endParaRPr lang="en-IN" dirty="0"/>
          </a:p>
          <a:p>
            <a:endParaRPr lang="en-IN" dirty="0"/>
          </a:p>
          <a:p>
            <a:r>
              <a:rPr lang="en-IN" dirty="0"/>
              <a:t>And like this, the switches will keep learning </a:t>
            </a:r>
            <a:r>
              <a:rPr lang="en-IN"/>
              <a:t>and updating their tables</a:t>
            </a:r>
            <a:endParaRPr lang="en-IN" dirty="0"/>
          </a:p>
        </p:txBody>
      </p:sp>
      <p:pic>
        <p:nvPicPr>
          <p:cNvPr id="5" name="Picture 4">
            <a:extLst>
              <a:ext uri="{FF2B5EF4-FFF2-40B4-BE49-F238E27FC236}">
                <a16:creationId xmlns:a16="http://schemas.microsoft.com/office/drawing/2014/main" id="{FBB64020-0300-307C-91AF-69892B1CCC4A}"/>
              </a:ext>
            </a:extLst>
          </p:cNvPr>
          <p:cNvPicPr>
            <a:picLocks noChangeAspect="1"/>
          </p:cNvPicPr>
          <p:nvPr/>
        </p:nvPicPr>
        <p:blipFill>
          <a:blip r:embed="rId2"/>
          <a:stretch>
            <a:fillRect/>
          </a:stretch>
        </p:blipFill>
        <p:spPr>
          <a:xfrm>
            <a:off x="6096000" y="1381221"/>
            <a:ext cx="1803416" cy="1125674"/>
          </a:xfrm>
          <a:prstGeom prst="rect">
            <a:avLst/>
          </a:prstGeom>
        </p:spPr>
      </p:pic>
      <p:pic>
        <p:nvPicPr>
          <p:cNvPr id="7" name="Picture 6">
            <a:extLst>
              <a:ext uri="{FF2B5EF4-FFF2-40B4-BE49-F238E27FC236}">
                <a16:creationId xmlns:a16="http://schemas.microsoft.com/office/drawing/2014/main" id="{D4AB32BC-29BB-9186-6493-21CA78FF8983}"/>
              </a:ext>
            </a:extLst>
          </p:cNvPr>
          <p:cNvPicPr>
            <a:picLocks noChangeAspect="1"/>
          </p:cNvPicPr>
          <p:nvPr/>
        </p:nvPicPr>
        <p:blipFill>
          <a:blip r:embed="rId3"/>
          <a:stretch>
            <a:fillRect/>
          </a:stretch>
        </p:blipFill>
        <p:spPr>
          <a:xfrm>
            <a:off x="7899416" y="2641832"/>
            <a:ext cx="3729935" cy="1283319"/>
          </a:xfrm>
          <a:prstGeom prst="rect">
            <a:avLst/>
          </a:prstGeom>
        </p:spPr>
      </p:pic>
    </p:spTree>
    <p:extLst>
      <p:ext uri="{BB962C8B-B14F-4D97-AF65-F5344CB8AC3E}">
        <p14:creationId xmlns:p14="http://schemas.microsoft.com/office/powerpoint/2010/main" val="31041150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3D1BB-2862-DB97-D60A-626995AEA50F}"/>
              </a:ext>
            </a:extLst>
          </p:cNvPr>
          <p:cNvSpPr>
            <a:spLocks noGrp="1"/>
          </p:cNvSpPr>
          <p:nvPr>
            <p:ph type="title"/>
          </p:nvPr>
        </p:nvSpPr>
        <p:spPr/>
        <p:txBody>
          <a:bodyPr/>
          <a:lstStyle/>
          <a:p>
            <a:r>
              <a:rPr lang="en-IN" dirty="0"/>
              <a:t>“Layer 2” Switch</a:t>
            </a:r>
          </a:p>
        </p:txBody>
      </p:sp>
      <p:sp>
        <p:nvSpPr>
          <p:cNvPr id="3" name="Content Placeholder 2">
            <a:extLst>
              <a:ext uri="{FF2B5EF4-FFF2-40B4-BE49-F238E27FC236}">
                <a16:creationId xmlns:a16="http://schemas.microsoft.com/office/drawing/2014/main" id="{2E9022FB-AE43-617A-0E2A-9D7CDDC6EB30}"/>
              </a:ext>
            </a:extLst>
          </p:cNvPr>
          <p:cNvSpPr>
            <a:spLocks noGrp="1"/>
          </p:cNvSpPr>
          <p:nvPr>
            <p:ph idx="1"/>
          </p:nvPr>
        </p:nvSpPr>
        <p:spPr/>
        <p:txBody>
          <a:bodyPr>
            <a:normAutofit/>
          </a:bodyPr>
          <a:lstStyle/>
          <a:p>
            <a:r>
              <a:rPr lang="en-IN" dirty="0"/>
              <a:t>In OSI, data link layer is layer 2 from the bottom</a:t>
            </a:r>
          </a:p>
          <a:p>
            <a:r>
              <a:rPr lang="en-IN" dirty="0"/>
              <a:t>A switch operates at the data link layer</a:t>
            </a:r>
          </a:p>
          <a:p>
            <a:r>
              <a:rPr lang="en-IN" dirty="0"/>
              <a:t>Hence, sometimes it is also called as </a:t>
            </a:r>
            <a:r>
              <a:rPr lang="en-IN" b="1" dirty="0"/>
              <a:t>Layer 2 switch</a:t>
            </a:r>
            <a:endParaRPr lang="en-IN" dirty="0"/>
          </a:p>
        </p:txBody>
      </p:sp>
    </p:spTree>
    <p:extLst>
      <p:ext uri="{BB962C8B-B14F-4D97-AF65-F5344CB8AC3E}">
        <p14:creationId xmlns:p14="http://schemas.microsoft.com/office/powerpoint/2010/main" val="35073020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1BE3BE-DC46-0152-CCE3-7FE03D27E4E7}"/>
              </a:ext>
            </a:extLst>
          </p:cNvPr>
          <p:cNvSpPr>
            <a:spLocks noGrp="1"/>
          </p:cNvSpPr>
          <p:nvPr>
            <p:ph type="title"/>
          </p:nvPr>
        </p:nvSpPr>
        <p:spPr/>
        <p:txBody>
          <a:bodyPr/>
          <a:lstStyle/>
          <a:p>
            <a:r>
              <a:rPr lang="en-IN" dirty="0"/>
              <a:t>Router and Routing</a:t>
            </a:r>
          </a:p>
        </p:txBody>
      </p:sp>
      <p:sp>
        <p:nvSpPr>
          <p:cNvPr id="5" name="Text Placeholder 4">
            <a:extLst>
              <a:ext uri="{FF2B5EF4-FFF2-40B4-BE49-F238E27FC236}">
                <a16:creationId xmlns:a16="http://schemas.microsoft.com/office/drawing/2014/main" id="{950DC7F4-4801-D9DB-497C-737ECAD37CD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519602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B77885-0CEE-CB08-EC89-DA1DB6A6AC2D}"/>
              </a:ext>
            </a:extLst>
          </p:cNvPr>
          <p:cNvSpPr>
            <a:spLocks noGrp="1"/>
          </p:cNvSpPr>
          <p:nvPr>
            <p:ph type="title"/>
          </p:nvPr>
        </p:nvSpPr>
        <p:spPr/>
        <p:txBody>
          <a:bodyPr/>
          <a:lstStyle/>
          <a:p>
            <a:r>
              <a:rPr lang="en-IN" dirty="0"/>
              <a:t>Routing: Key Aspects</a:t>
            </a:r>
          </a:p>
        </p:txBody>
      </p:sp>
      <p:sp>
        <p:nvSpPr>
          <p:cNvPr id="6" name="Content Placeholder 5">
            <a:extLst>
              <a:ext uri="{FF2B5EF4-FFF2-40B4-BE49-F238E27FC236}">
                <a16:creationId xmlns:a16="http://schemas.microsoft.com/office/drawing/2014/main" id="{30134F43-E38D-4933-440D-A504D0E83B3E}"/>
              </a:ext>
            </a:extLst>
          </p:cNvPr>
          <p:cNvSpPr>
            <a:spLocks noGrp="1"/>
          </p:cNvSpPr>
          <p:nvPr>
            <p:ph sz="half" idx="1"/>
          </p:nvPr>
        </p:nvSpPr>
        <p:spPr/>
        <p:txBody>
          <a:bodyPr/>
          <a:lstStyle/>
          <a:p>
            <a:r>
              <a:rPr lang="en-IN" b="1" dirty="0"/>
              <a:t>Routing table</a:t>
            </a:r>
          </a:p>
        </p:txBody>
      </p:sp>
      <p:sp>
        <p:nvSpPr>
          <p:cNvPr id="7" name="Content Placeholder 6">
            <a:extLst>
              <a:ext uri="{FF2B5EF4-FFF2-40B4-BE49-F238E27FC236}">
                <a16:creationId xmlns:a16="http://schemas.microsoft.com/office/drawing/2014/main" id="{FDD253DF-AE6E-7A05-02C3-C19AB445EE3B}"/>
              </a:ext>
            </a:extLst>
          </p:cNvPr>
          <p:cNvSpPr>
            <a:spLocks noGrp="1"/>
          </p:cNvSpPr>
          <p:nvPr>
            <p:ph sz="half" idx="2"/>
          </p:nvPr>
        </p:nvSpPr>
        <p:spPr/>
        <p:txBody>
          <a:bodyPr/>
          <a:lstStyle/>
          <a:p>
            <a:r>
              <a:rPr lang="en-IN" b="1" dirty="0"/>
              <a:t>Routing algorithms</a:t>
            </a:r>
          </a:p>
        </p:txBody>
      </p:sp>
      <p:pic>
        <p:nvPicPr>
          <p:cNvPr id="6146" name="Picture 2">
            <a:extLst>
              <a:ext uri="{FF2B5EF4-FFF2-40B4-BE49-F238E27FC236}">
                <a16:creationId xmlns:a16="http://schemas.microsoft.com/office/drawing/2014/main" id="{B558D052-BF81-EEDA-4BB2-69715EA2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2285035"/>
            <a:ext cx="5616304" cy="30164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ypes of Routing Protocols (3.1.4) &gt; Cisco Networking Academy's  Introduction to Routing Dynamically | Cisco Press">
            <a:extLst>
              <a:ext uri="{FF2B5EF4-FFF2-40B4-BE49-F238E27FC236}">
                <a16:creationId xmlns:a16="http://schemas.microsoft.com/office/drawing/2014/main" id="{D58E8F20-2250-0BFB-E765-482E15356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85035"/>
            <a:ext cx="5616304" cy="422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561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27AD-D81F-158D-B05F-3ABB87C29685}"/>
              </a:ext>
            </a:extLst>
          </p:cNvPr>
          <p:cNvSpPr>
            <a:spLocks noGrp="1"/>
          </p:cNvSpPr>
          <p:nvPr>
            <p:ph type="title"/>
          </p:nvPr>
        </p:nvSpPr>
        <p:spPr/>
        <p:txBody>
          <a:bodyPr/>
          <a:lstStyle/>
          <a:p>
            <a:r>
              <a:rPr lang="en-IN" dirty="0"/>
              <a:t>Network Topology</a:t>
            </a:r>
          </a:p>
        </p:txBody>
      </p:sp>
      <p:sp>
        <p:nvSpPr>
          <p:cNvPr id="3" name="Content Placeholder 2">
            <a:extLst>
              <a:ext uri="{FF2B5EF4-FFF2-40B4-BE49-F238E27FC236}">
                <a16:creationId xmlns:a16="http://schemas.microsoft.com/office/drawing/2014/main" id="{A93081F0-D962-E182-AF2E-DF7B851E8861}"/>
              </a:ext>
            </a:extLst>
          </p:cNvPr>
          <p:cNvSpPr>
            <a:spLocks noGrp="1"/>
          </p:cNvSpPr>
          <p:nvPr>
            <p:ph idx="1"/>
          </p:nvPr>
        </p:nvSpPr>
        <p:spPr/>
        <p:txBody>
          <a:bodyPr/>
          <a:lstStyle/>
          <a:p>
            <a:r>
              <a:rPr lang="en-US" b="1" dirty="0"/>
              <a:t>Network Topology</a:t>
            </a:r>
            <a:r>
              <a:rPr lang="en-US" dirty="0"/>
              <a:t> represents a network arrangement consisting of several nodes</a:t>
            </a:r>
            <a:endParaRPr lang="en-IN" dirty="0"/>
          </a:p>
        </p:txBody>
      </p:sp>
      <p:pic>
        <p:nvPicPr>
          <p:cNvPr id="10" name="Picture 9">
            <a:extLst>
              <a:ext uri="{FF2B5EF4-FFF2-40B4-BE49-F238E27FC236}">
                <a16:creationId xmlns:a16="http://schemas.microsoft.com/office/drawing/2014/main" id="{6CEC20E5-C104-4830-BDEF-7701D9DC646E}"/>
              </a:ext>
            </a:extLst>
          </p:cNvPr>
          <p:cNvPicPr>
            <a:picLocks noChangeAspect="1"/>
          </p:cNvPicPr>
          <p:nvPr/>
        </p:nvPicPr>
        <p:blipFill>
          <a:blip r:embed="rId2"/>
          <a:stretch>
            <a:fillRect/>
          </a:stretch>
        </p:blipFill>
        <p:spPr>
          <a:xfrm>
            <a:off x="3042548" y="2558715"/>
            <a:ext cx="6676805" cy="3753185"/>
          </a:xfrm>
          <a:prstGeom prst="rect">
            <a:avLst/>
          </a:prstGeom>
        </p:spPr>
      </p:pic>
    </p:spTree>
    <p:extLst>
      <p:ext uri="{BB962C8B-B14F-4D97-AF65-F5344CB8AC3E}">
        <p14:creationId xmlns:p14="http://schemas.microsoft.com/office/powerpoint/2010/main" val="1718151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D817-D2B2-DAE7-4817-095FE5A544D6}"/>
              </a:ext>
            </a:extLst>
          </p:cNvPr>
          <p:cNvSpPr>
            <a:spLocks noGrp="1"/>
          </p:cNvSpPr>
          <p:nvPr>
            <p:ph type="title"/>
          </p:nvPr>
        </p:nvSpPr>
        <p:spPr/>
        <p:txBody>
          <a:bodyPr/>
          <a:lstStyle/>
          <a:p>
            <a:r>
              <a:rPr lang="en-IN" dirty="0"/>
              <a:t>How Routers Learn about Routes?</a:t>
            </a:r>
          </a:p>
        </p:txBody>
      </p:sp>
      <p:sp>
        <p:nvSpPr>
          <p:cNvPr id="5" name="Content Placeholder 4">
            <a:extLst>
              <a:ext uri="{FF2B5EF4-FFF2-40B4-BE49-F238E27FC236}">
                <a16:creationId xmlns:a16="http://schemas.microsoft.com/office/drawing/2014/main" id="{9B68B4E1-0F1C-BA1F-FBFB-D8BF1BC1B8C3}"/>
              </a:ext>
            </a:extLst>
          </p:cNvPr>
          <p:cNvSpPr>
            <a:spLocks noGrp="1"/>
          </p:cNvSpPr>
          <p:nvPr>
            <p:ph idx="1"/>
          </p:nvPr>
        </p:nvSpPr>
        <p:spPr/>
        <p:txBody>
          <a:bodyPr/>
          <a:lstStyle/>
          <a:p>
            <a:r>
              <a:rPr lang="en-IN" b="1" dirty="0"/>
              <a:t>Default routing</a:t>
            </a:r>
          </a:p>
          <a:p>
            <a:pPr lvl="1"/>
            <a:r>
              <a:rPr lang="en-IN" dirty="0"/>
              <a:t>All routes send packets to a single router</a:t>
            </a:r>
          </a:p>
          <a:p>
            <a:r>
              <a:rPr lang="en-IN" b="1" dirty="0"/>
              <a:t>Static routing</a:t>
            </a:r>
          </a:p>
          <a:p>
            <a:pPr lvl="1"/>
            <a:r>
              <a:rPr lang="en-IN" dirty="0"/>
              <a:t>We manually add routes to the routing tables</a:t>
            </a:r>
          </a:p>
          <a:p>
            <a:r>
              <a:rPr lang="en-IN" b="1" dirty="0"/>
              <a:t>Dynamic routing</a:t>
            </a:r>
          </a:p>
          <a:p>
            <a:pPr lvl="1"/>
            <a:r>
              <a:rPr lang="en-IN" dirty="0"/>
              <a:t>Routers learn about routes from each other or because of broadcasts</a:t>
            </a:r>
          </a:p>
        </p:txBody>
      </p:sp>
    </p:spTree>
    <p:extLst>
      <p:ext uri="{BB962C8B-B14F-4D97-AF65-F5344CB8AC3E}">
        <p14:creationId xmlns:p14="http://schemas.microsoft.com/office/powerpoint/2010/main" val="3290603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2EA66-1CF0-4A9A-04F5-6023E3E12031}"/>
              </a:ext>
            </a:extLst>
          </p:cNvPr>
          <p:cNvSpPr>
            <a:spLocks noGrp="1"/>
          </p:cNvSpPr>
          <p:nvPr>
            <p:ph type="title"/>
          </p:nvPr>
        </p:nvSpPr>
        <p:spPr/>
        <p:txBody>
          <a:bodyPr/>
          <a:lstStyle/>
          <a:p>
            <a:r>
              <a:rPr lang="en-IN" dirty="0"/>
              <a:t>Interior and Exterior Gateway Protocols</a:t>
            </a:r>
          </a:p>
        </p:txBody>
      </p:sp>
      <p:sp>
        <p:nvSpPr>
          <p:cNvPr id="3" name="Content Placeholder 2">
            <a:extLst>
              <a:ext uri="{FF2B5EF4-FFF2-40B4-BE49-F238E27FC236}">
                <a16:creationId xmlns:a16="http://schemas.microsoft.com/office/drawing/2014/main" id="{D20DF936-D870-8F95-B426-0A1389BBD5E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95BE10B-A34B-6073-0A93-6A304092E6E8}"/>
              </a:ext>
            </a:extLst>
          </p:cNvPr>
          <p:cNvPicPr>
            <a:picLocks noChangeAspect="1"/>
          </p:cNvPicPr>
          <p:nvPr/>
        </p:nvPicPr>
        <p:blipFill>
          <a:blip r:embed="rId2"/>
          <a:stretch>
            <a:fillRect/>
          </a:stretch>
        </p:blipFill>
        <p:spPr>
          <a:xfrm>
            <a:off x="1793457" y="2204865"/>
            <a:ext cx="8605086" cy="3356143"/>
          </a:xfrm>
          <a:prstGeom prst="rect">
            <a:avLst/>
          </a:prstGeom>
        </p:spPr>
      </p:pic>
    </p:spTree>
    <p:extLst>
      <p:ext uri="{BB962C8B-B14F-4D97-AF65-F5344CB8AC3E}">
        <p14:creationId xmlns:p14="http://schemas.microsoft.com/office/powerpoint/2010/main" val="23461357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548E-6569-24A1-9BE2-0F073DB875A7}"/>
              </a:ext>
            </a:extLst>
          </p:cNvPr>
          <p:cNvSpPr>
            <a:spLocks noGrp="1"/>
          </p:cNvSpPr>
          <p:nvPr>
            <p:ph type="title"/>
          </p:nvPr>
        </p:nvSpPr>
        <p:spPr/>
        <p:txBody>
          <a:bodyPr/>
          <a:lstStyle/>
          <a:p>
            <a:r>
              <a:rPr lang="en-IN" dirty="0"/>
              <a:t>Classes of Routing Protocols</a:t>
            </a:r>
          </a:p>
        </p:txBody>
      </p:sp>
      <p:sp>
        <p:nvSpPr>
          <p:cNvPr id="3" name="Content Placeholder 2">
            <a:extLst>
              <a:ext uri="{FF2B5EF4-FFF2-40B4-BE49-F238E27FC236}">
                <a16:creationId xmlns:a16="http://schemas.microsoft.com/office/drawing/2014/main" id="{BD88E870-AA2B-4D42-2844-3C5160205967}"/>
              </a:ext>
            </a:extLst>
          </p:cNvPr>
          <p:cNvSpPr>
            <a:spLocks noGrp="1"/>
          </p:cNvSpPr>
          <p:nvPr>
            <p:ph idx="1"/>
          </p:nvPr>
        </p:nvSpPr>
        <p:spPr/>
        <p:txBody>
          <a:bodyPr>
            <a:normAutofit fontScale="92500" lnSpcReduction="10000"/>
          </a:bodyPr>
          <a:lstStyle/>
          <a:p>
            <a:r>
              <a:rPr lang="en-IN" b="1" dirty="0"/>
              <a:t>Link State Protocols (Example: OSPF)</a:t>
            </a:r>
          </a:p>
          <a:p>
            <a:pPr lvl="1"/>
            <a:r>
              <a:rPr lang="en-US" dirty="0"/>
              <a:t>Form a remote connection with other routers prior to sharing routing data</a:t>
            </a:r>
          </a:p>
          <a:p>
            <a:pPr lvl="1"/>
            <a:r>
              <a:rPr lang="en-US" dirty="0"/>
              <a:t>They don’t broadcast routing data to the whole network</a:t>
            </a:r>
          </a:p>
          <a:p>
            <a:r>
              <a:rPr lang="en-US" b="1" dirty="0"/>
              <a:t>Distance Vector Protocols (Example: RIP)</a:t>
            </a:r>
            <a:endParaRPr lang="en-US" dirty="0"/>
          </a:p>
          <a:p>
            <a:pPr lvl="1"/>
            <a:r>
              <a:rPr lang="en-US" dirty="0"/>
              <a:t>Use distance to measure the route cost</a:t>
            </a:r>
          </a:p>
          <a:p>
            <a:pPr lvl="1"/>
            <a:r>
              <a:rPr lang="en-US" dirty="0"/>
              <a:t>The number of hops between the router and a destination network establishes the distance </a:t>
            </a:r>
          </a:p>
          <a:p>
            <a:pPr lvl="1"/>
            <a:r>
              <a:rPr lang="en-US" dirty="0"/>
              <a:t>Regularly send their whole routing table to the remote routers</a:t>
            </a:r>
          </a:p>
          <a:p>
            <a:pPr lvl="1"/>
            <a:r>
              <a:rPr lang="en-US" dirty="0"/>
              <a:t>The receiving router then integrates its routing table with the received data based on the metrics</a:t>
            </a:r>
          </a:p>
          <a:p>
            <a:r>
              <a:rPr lang="en-US" b="1" dirty="0"/>
              <a:t>Path Vector Protocols (Example: BGP)</a:t>
            </a:r>
          </a:p>
          <a:p>
            <a:pPr lvl="1"/>
            <a:r>
              <a:rPr lang="en-US" dirty="0"/>
              <a:t>Works across interior networks, i.e. in an exterior network</a:t>
            </a:r>
            <a:endParaRPr lang="en-IN" dirty="0"/>
          </a:p>
        </p:txBody>
      </p:sp>
    </p:spTree>
    <p:extLst>
      <p:ext uri="{BB962C8B-B14F-4D97-AF65-F5344CB8AC3E}">
        <p14:creationId xmlns:p14="http://schemas.microsoft.com/office/powerpoint/2010/main" val="26780690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E1D1-5EB4-866D-41DC-131FF17222BD}"/>
              </a:ext>
            </a:extLst>
          </p:cNvPr>
          <p:cNvSpPr>
            <a:spLocks noGrp="1"/>
          </p:cNvSpPr>
          <p:nvPr>
            <p:ph type="title"/>
          </p:nvPr>
        </p:nvSpPr>
        <p:spPr/>
        <p:txBody>
          <a:bodyPr/>
          <a:lstStyle/>
          <a:p>
            <a:r>
              <a:rPr lang="en-IN" dirty="0"/>
              <a:t>Routing Information Protocol (RIP)</a:t>
            </a:r>
          </a:p>
        </p:txBody>
      </p:sp>
      <p:sp>
        <p:nvSpPr>
          <p:cNvPr id="3" name="Content Placeholder 2">
            <a:extLst>
              <a:ext uri="{FF2B5EF4-FFF2-40B4-BE49-F238E27FC236}">
                <a16:creationId xmlns:a16="http://schemas.microsoft.com/office/drawing/2014/main" id="{DE20BF9B-26CC-4B36-DD4C-CBD122EC1719}"/>
              </a:ext>
            </a:extLst>
          </p:cNvPr>
          <p:cNvSpPr>
            <a:spLocks noGrp="1"/>
          </p:cNvSpPr>
          <p:nvPr>
            <p:ph idx="1"/>
          </p:nvPr>
        </p:nvSpPr>
        <p:spPr/>
        <p:txBody>
          <a:bodyPr>
            <a:normAutofit fontScale="85000" lnSpcReduction="20000"/>
          </a:bodyPr>
          <a:lstStyle/>
          <a:p>
            <a:r>
              <a:rPr lang="en-US" dirty="0"/>
              <a:t>RIP routers use only routing tables to store information</a:t>
            </a:r>
          </a:p>
          <a:p>
            <a:r>
              <a:rPr lang="en-US" dirty="0"/>
              <a:t>RIP can store multiple routes to the same destination and uses as its metric a value called </a:t>
            </a:r>
            <a:r>
              <a:rPr lang="en-US" b="1" dirty="0"/>
              <a:t>hop count</a:t>
            </a:r>
          </a:p>
          <a:p>
            <a:r>
              <a:rPr lang="en-US" dirty="0"/>
              <a:t>Hop count is the number of routers that are in the path to the destination network using that route</a:t>
            </a:r>
          </a:p>
          <a:p>
            <a:r>
              <a:rPr lang="en-US" dirty="0"/>
              <a:t>Broadcasts UDP data packets to exchange routing information</a:t>
            </a:r>
          </a:p>
          <a:p>
            <a:r>
              <a:rPr lang="en-US" dirty="0"/>
              <a:t>Cisco software sends routing information updates every 30 seconds, which is termed </a:t>
            </a:r>
            <a:r>
              <a:rPr lang="en-US" i="1" dirty="0"/>
              <a:t>advertising</a:t>
            </a:r>
          </a:p>
          <a:p>
            <a:r>
              <a:rPr lang="en-US" dirty="0"/>
              <a:t>If a device does not receive an update from another device for 180 seconds or more, the receiving device marks the routes served by the non updating device as unusable</a:t>
            </a:r>
          </a:p>
          <a:p>
            <a:r>
              <a:rPr lang="en-US" dirty="0"/>
              <a:t>If there is still no update after 240 seconds, the device removes all routing table entries for the non updating device</a:t>
            </a:r>
            <a:endParaRPr lang="en-IN" dirty="0"/>
          </a:p>
        </p:txBody>
      </p:sp>
    </p:spTree>
    <p:extLst>
      <p:ext uri="{BB962C8B-B14F-4D97-AF65-F5344CB8AC3E}">
        <p14:creationId xmlns:p14="http://schemas.microsoft.com/office/powerpoint/2010/main" val="2809264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Variations of RIP: IGRP and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The </a:t>
            </a:r>
            <a:r>
              <a:rPr lang="en-US" altLang="en-US" sz="2000" b="1" dirty="0">
                <a:solidFill>
                  <a:srgbClr val="000000"/>
                </a:solidFill>
              </a:rPr>
              <a:t>Interior Gateway Routing Protocol (IGRP) </a:t>
            </a:r>
            <a:r>
              <a:rPr lang="en-US" altLang="en-US" sz="2000" dirty="0">
                <a:solidFill>
                  <a:srgbClr val="000000"/>
                </a:solidFill>
              </a:rPr>
              <a:t>is a distance-vector routing protocol.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has been superseded by </a:t>
            </a:r>
            <a:r>
              <a:rPr lang="en-US" altLang="en-US" sz="2000" b="1" dirty="0">
                <a:solidFill>
                  <a:srgbClr val="000000"/>
                </a:solidFill>
              </a:rPr>
              <a:t>Enhanced IGRP (EIGRP)</a:t>
            </a:r>
            <a:r>
              <a:rPr lang="en-US" altLang="en-US" sz="2000" dirty="0">
                <a:solidFill>
                  <a:srgbClr val="000000"/>
                </a:solidFill>
              </a:rPr>
              <a:t>, which has many new features.</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IGRP and EIGRP have a compound metric that takes into account several factors, such as link bandwidth and latency.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As such, IGRP is superior to RIP, which takes into account only the hop count, and RIPv2, which uses both hop count and bandwidth. </a:t>
            </a:r>
          </a:p>
          <a:p>
            <a:pPr>
              <a:lnSpc>
                <a:spcPct val="90000"/>
              </a:lnSpc>
              <a:spcBef>
                <a:spcPts val="800"/>
              </a:spcBef>
              <a:buClr>
                <a:srgbClr val="3333CC"/>
              </a:buClr>
              <a:buSzPct val="60000"/>
              <a:buFont typeface="Wingdings" panose="05000000000000000000" pitchFamily="2" charset="2"/>
              <a:buChar char=""/>
            </a:pPr>
            <a:r>
              <a:rPr lang="en-US" altLang="en-US" sz="2000" dirty="0">
                <a:solidFill>
                  <a:srgbClr val="000000"/>
                </a:solidFill>
              </a:rPr>
              <a:t>In addition to the compound metric, which allows better route selection, IGRP tends to have better convergence times, meaning that routing stabilizes more quickly after a network disruption.</a:t>
            </a:r>
          </a:p>
        </p:txBody>
      </p:sp>
    </p:spTree>
    <p:extLst>
      <p:ext uri="{BB962C8B-B14F-4D97-AF65-F5344CB8AC3E}">
        <p14:creationId xmlns:p14="http://schemas.microsoft.com/office/powerpoint/2010/main" val="18739433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Drawbacks</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and EIGRP are proprietary protocols, which means they are implemented only by Cisco routers. </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IGRP (like RIP) broadcasts the entire routing table, which can consume a lot of network bandwidth</a:t>
            </a:r>
          </a:p>
        </p:txBody>
      </p:sp>
    </p:spTree>
    <p:extLst>
      <p:ext uri="{BB962C8B-B14F-4D97-AF65-F5344CB8AC3E}">
        <p14:creationId xmlns:p14="http://schemas.microsoft.com/office/powerpoint/2010/main" val="1842887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Text Box 3">
            <a:extLst>
              <a:ext uri="{FF2B5EF4-FFF2-40B4-BE49-F238E27FC236}">
                <a16:creationId xmlns:a16="http://schemas.microsoft.com/office/drawing/2014/main" id="{201E5B38-4F45-EB48-D0F8-368F26D8A3E8}"/>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IGRP versus EIGRP</a:t>
            </a:r>
          </a:p>
        </p:txBody>
      </p:sp>
      <p:sp>
        <p:nvSpPr>
          <p:cNvPr id="388101" name="Text Box 4">
            <a:extLst>
              <a:ext uri="{FF2B5EF4-FFF2-40B4-BE49-F238E27FC236}">
                <a16:creationId xmlns:a16="http://schemas.microsoft.com/office/drawing/2014/main" id="{86B8F621-C723-E8D3-17A6-5E4D9B90E1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supports VLSM, IGRP does not</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Path calculations are improved in EIGRP</a:t>
            </a:r>
          </a:p>
          <a:p>
            <a:pPr>
              <a:lnSpc>
                <a:spcPct val="90000"/>
              </a:lnSpc>
              <a:spcBef>
                <a:spcPts val="800"/>
              </a:spcBef>
              <a:buClr>
                <a:srgbClr val="3333CC"/>
              </a:buClr>
              <a:buSzPct val="60000"/>
              <a:buFont typeface="Wingdings" panose="05000000000000000000" pitchFamily="2" charset="2"/>
              <a:buChar char=""/>
            </a:pPr>
            <a:r>
              <a:rPr lang="en-US" altLang="en-US" sz="2800" dirty="0">
                <a:solidFill>
                  <a:srgbClr val="000000"/>
                </a:solidFill>
                <a:latin typeface="+mn-lt"/>
              </a:rPr>
              <a:t>EIGRP has less frequent updates as compared to IGRP</a:t>
            </a:r>
          </a:p>
        </p:txBody>
      </p:sp>
    </p:spTree>
    <p:extLst>
      <p:ext uri="{BB962C8B-B14F-4D97-AF65-F5344CB8AC3E}">
        <p14:creationId xmlns:p14="http://schemas.microsoft.com/office/powerpoint/2010/main" val="405062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A89C-47BA-E117-38CF-AFA010556BA8}"/>
              </a:ext>
            </a:extLst>
          </p:cNvPr>
          <p:cNvSpPr>
            <a:spLocks noGrp="1"/>
          </p:cNvSpPr>
          <p:nvPr>
            <p:ph type="title"/>
          </p:nvPr>
        </p:nvSpPr>
        <p:spPr/>
        <p:txBody>
          <a:bodyPr/>
          <a:lstStyle/>
          <a:p>
            <a:r>
              <a:rPr lang="en-IN" dirty="0"/>
              <a:t>OSPF</a:t>
            </a:r>
          </a:p>
        </p:txBody>
      </p:sp>
      <p:sp>
        <p:nvSpPr>
          <p:cNvPr id="3" name="Content Placeholder 2">
            <a:extLst>
              <a:ext uri="{FF2B5EF4-FFF2-40B4-BE49-F238E27FC236}">
                <a16:creationId xmlns:a16="http://schemas.microsoft.com/office/drawing/2014/main" id="{FCF195B1-A607-F5B5-1214-0D33DF207840}"/>
              </a:ext>
            </a:extLst>
          </p:cNvPr>
          <p:cNvSpPr>
            <a:spLocks noGrp="1"/>
          </p:cNvSpPr>
          <p:nvPr>
            <p:ph idx="1"/>
          </p:nvPr>
        </p:nvSpPr>
        <p:spPr/>
        <p:txBody>
          <a:bodyPr/>
          <a:lstStyle/>
          <a:p>
            <a:r>
              <a:rPr lang="en-US" b="1" dirty="0"/>
              <a:t>Open Shortest Path First (OSPF)</a:t>
            </a:r>
            <a:r>
              <a:rPr lang="en-US" dirty="0"/>
              <a:t> is an industry-standard protocol that operates on non-Cisco routers also</a:t>
            </a:r>
          </a:p>
          <a:p>
            <a:r>
              <a:rPr lang="en-US" dirty="0"/>
              <a:t>Based on </a:t>
            </a:r>
            <a:r>
              <a:rPr lang="en-US" b="1" dirty="0"/>
              <a:t>link-state routing</a:t>
            </a:r>
          </a:p>
          <a:p>
            <a:r>
              <a:rPr lang="en-US" dirty="0"/>
              <a:t>Detailed routing information about an </a:t>
            </a:r>
            <a:r>
              <a:rPr lang="en-US" b="1" dirty="0"/>
              <a:t>area </a:t>
            </a:r>
            <a:r>
              <a:rPr lang="en-US" dirty="0"/>
              <a:t>is confined to that area, and only a summary of information is advertised to other areas</a:t>
            </a:r>
          </a:p>
          <a:p>
            <a:r>
              <a:rPr lang="en-US" dirty="0"/>
              <a:t>This has the benefit of keeping OSPF routing tables smaller</a:t>
            </a:r>
          </a:p>
          <a:p>
            <a:r>
              <a:rPr lang="en-US" dirty="0"/>
              <a:t>RIP works fine in small networks, but not in large networks</a:t>
            </a:r>
          </a:p>
          <a:p>
            <a:r>
              <a:rPr lang="en-US" dirty="0"/>
              <a:t>When routers exchange information, it is called as </a:t>
            </a:r>
            <a:r>
              <a:rPr lang="en-US" b="1" dirty="0"/>
              <a:t>flooding</a:t>
            </a:r>
          </a:p>
          <a:p>
            <a:r>
              <a:rPr lang="en-US" dirty="0"/>
              <a:t>Frequency of exchange is once in every 1-2 hours</a:t>
            </a:r>
            <a:endParaRPr lang="en-IN" dirty="0"/>
          </a:p>
        </p:txBody>
      </p:sp>
    </p:spTree>
    <p:extLst>
      <p:ext uri="{BB962C8B-B14F-4D97-AF65-F5344CB8AC3E}">
        <p14:creationId xmlns:p14="http://schemas.microsoft.com/office/powerpoint/2010/main" val="2593542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23B9D-8A01-729D-46C0-56AB8C0C4435}"/>
              </a:ext>
            </a:extLst>
          </p:cNvPr>
          <p:cNvSpPr>
            <a:spLocks noGrp="1"/>
          </p:cNvSpPr>
          <p:nvPr>
            <p:ph type="title"/>
          </p:nvPr>
        </p:nvSpPr>
        <p:spPr/>
        <p:txBody>
          <a:bodyPr/>
          <a:lstStyle/>
          <a:p>
            <a:r>
              <a:rPr lang="en-IN" dirty="0"/>
              <a:t>Understanding OSPF</a:t>
            </a:r>
          </a:p>
        </p:txBody>
      </p:sp>
      <p:sp>
        <p:nvSpPr>
          <p:cNvPr id="3" name="Content Placeholder 2">
            <a:extLst>
              <a:ext uri="{FF2B5EF4-FFF2-40B4-BE49-F238E27FC236}">
                <a16:creationId xmlns:a16="http://schemas.microsoft.com/office/drawing/2014/main" id="{9B559619-EDB1-4DC9-BBDB-69D096D0B311}"/>
              </a:ext>
            </a:extLst>
          </p:cNvPr>
          <p:cNvSpPr>
            <a:spLocks noGrp="1"/>
          </p:cNvSpPr>
          <p:nvPr>
            <p:ph idx="1"/>
          </p:nvPr>
        </p:nvSpPr>
        <p:spPr/>
        <p:txBody>
          <a:bodyPr>
            <a:normAutofit lnSpcReduction="10000"/>
          </a:bodyPr>
          <a:lstStyle/>
          <a:p>
            <a:r>
              <a:rPr lang="en-IN" dirty="0"/>
              <a:t>Two aspects: </a:t>
            </a:r>
            <a:r>
              <a:rPr lang="en-IN" b="1" dirty="0"/>
              <a:t>OSPF tables</a:t>
            </a:r>
            <a:r>
              <a:rPr lang="en-IN" dirty="0"/>
              <a:t> and </a:t>
            </a:r>
            <a:r>
              <a:rPr lang="en-IN" b="1" dirty="0"/>
              <a:t>OSPF packets</a:t>
            </a:r>
            <a:endParaRPr lang="en-IN" dirty="0"/>
          </a:p>
          <a:p>
            <a:r>
              <a:rPr lang="en-IN" dirty="0"/>
              <a:t>OSPF uses three tables</a:t>
            </a:r>
          </a:p>
          <a:p>
            <a:pPr lvl="1"/>
            <a:r>
              <a:rPr lang="en-US" dirty="0"/>
              <a:t>Neighbor Table: Information about neighbors</a:t>
            </a:r>
          </a:p>
          <a:p>
            <a:pPr lvl="1"/>
            <a:r>
              <a:rPr lang="en-US" dirty="0"/>
              <a:t>Topology Table: Information about other routers and networks in the AS</a:t>
            </a:r>
          </a:p>
          <a:p>
            <a:pPr lvl="1"/>
            <a:r>
              <a:rPr lang="en-US" dirty="0"/>
              <a:t>Routing Table</a:t>
            </a:r>
            <a:endParaRPr lang="en-IN" dirty="0"/>
          </a:p>
          <a:p>
            <a:r>
              <a:rPr lang="en-IN" dirty="0"/>
              <a:t>It uses five packets</a:t>
            </a:r>
          </a:p>
          <a:p>
            <a:pPr lvl="1"/>
            <a:r>
              <a:rPr lang="en-IN" dirty="0"/>
              <a:t>Hello Packets</a:t>
            </a:r>
          </a:p>
          <a:p>
            <a:pPr lvl="1"/>
            <a:r>
              <a:rPr lang="en-IN" dirty="0"/>
              <a:t>Database Descriptor (DBD)</a:t>
            </a:r>
          </a:p>
          <a:p>
            <a:pPr lvl="1"/>
            <a:r>
              <a:rPr lang="en-IN" dirty="0"/>
              <a:t>Link State Request (LSR)</a:t>
            </a:r>
          </a:p>
          <a:p>
            <a:pPr lvl="1"/>
            <a:r>
              <a:rPr lang="en-IN" dirty="0"/>
              <a:t>Link State Update (LSU)</a:t>
            </a:r>
          </a:p>
          <a:p>
            <a:pPr lvl="1"/>
            <a:r>
              <a:rPr lang="en-IN" dirty="0"/>
              <a:t>Link State Acknowledgement (</a:t>
            </a:r>
            <a:r>
              <a:rPr lang="en-IN" dirty="0" err="1"/>
              <a:t>LSAck</a:t>
            </a:r>
            <a:r>
              <a:rPr lang="en-IN" dirty="0"/>
              <a:t>)</a:t>
            </a:r>
          </a:p>
          <a:p>
            <a:endParaRPr lang="en-IN" dirty="0"/>
          </a:p>
        </p:txBody>
      </p:sp>
    </p:spTree>
    <p:extLst>
      <p:ext uri="{BB962C8B-B14F-4D97-AF65-F5344CB8AC3E}">
        <p14:creationId xmlns:p14="http://schemas.microsoft.com/office/powerpoint/2010/main" val="6342875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a:t>
            </a:r>
            <a:r>
              <a:rPr lang="en-IN" dirty="0" err="1"/>
              <a:t>Neighbor</a:t>
            </a:r>
            <a:r>
              <a:rPr lang="en-IN" dirty="0"/>
              <a:t> Table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Router R5’s </a:t>
            </a:r>
            <a:r>
              <a:rPr lang="en-IN" dirty="0" err="1"/>
              <a:t>neighbor</a:t>
            </a:r>
            <a:r>
              <a:rPr lang="en-IN" dirty="0"/>
              <a:t> table </a:t>
            </a:r>
          </a:p>
        </p:txBody>
      </p:sp>
      <p:pic>
        <p:nvPicPr>
          <p:cNvPr id="5" name="Picture 4">
            <a:extLst>
              <a:ext uri="{FF2B5EF4-FFF2-40B4-BE49-F238E27FC236}">
                <a16:creationId xmlns:a16="http://schemas.microsoft.com/office/drawing/2014/main" id="{840DA493-3917-E521-6862-6F688E7C801D}"/>
              </a:ext>
            </a:extLst>
          </p:cNvPr>
          <p:cNvPicPr>
            <a:picLocks noChangeAspect="1"/>
          </p:cNvPicPr>
          <p:nvPr/>
        </p:nvPicPr>
        <p:blipFill>
          <a:blip r:embed="rId2"/>
          <a:stretch>
            <a:fillRect/>
          </a:stretch>
        </p:blipFill>
        <p:spPr>
          <a:xfrm>
            <a:off x="1470838" y="3143892"/>
            <a:ext cx="5880402" cy="3276768"/>
          </a:xfrm>
          <a:prstGeom prst="rect">
            <a:avLst/>
          </a:prstGeom>
        </p:spPr>
      </p:pic>
      <p:pic>
        <p:nvPicPr>
          <p:cNvPr id="7" name="Picture 6">
            <a:extLst>
              <a:ext uri="{FF2B5EF4-FFF2-40B4-BE49-F238E27FC236}">
                <a16:creationId xmlns:a16="http://schemas.microsoft.com/office/drawing/2014/main" id="{4F5B2D66-E7A3-51B3-A2D4-740E73516EA3}"/>
              </a:ext>
            </a:extLst>
          </p:cNvPr>
          <p:cNvPicPr>
            <a:picLocks noChangeAspect="1"/>
          </p:cNvPicPr>
          <p:nvPr/>
        </p:nvPicPr>
        <p:blipFill>
          <a:blip r:embed="rId3"/>
          <a:stretch>
            <a:fillRect/>
          </a:stretch>
        </p:blipFill>
        <p:spPr>
          <a:xfrm>
            <a:off x="2376682" y="2496710"/>
            <a:ext cx="8721907" cy="647182"/>
          </a:xfrm>
          <a:prstGeom prst="rect">
            <a:avLst/>
          </a:prstGeom>
        </p:spPr>
      </p:pic>
    </p:spTree>
    <p:extLst>
      <p:ext uri="{BB962C8B-B14F-4D97-AF65-F5344CB8AC3E}">
        <p14:creationId xmlns:p14="http://schemas.microsoft.com/office/powerpoint/2010/main" val="1048502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Bus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the nodes are connected to a common wire, called as </a:t>
            </a:r>
            <a:r>
              <a:rPr lang="en-IN" b="1" dirty="0"/>
              <a:t>bus</a:t>
            </a:r>
            <a:endParaRPr lang="en-IN" dirty="0"/>
          </a:p>
          <a:p>
            <a:r>
              <a:rPr lang="en-IN" dirty="0"/>
              <a:t>Simple and cost-effective, but all depends on a single cable, not fast</a:t>
            </a:r>
          </a:p>
        </p:txBody>
      </p:sp>
      <p:pic>
        <p:nvPicPr>
          <p:cNvPr id="2050" name="Picture 2" descr="Difference between the Bus topology and Ring topology - javatpoint">
            <a:extLst>
              <a:ext uri="{FF2B5EF4-FFF2-40B4-BE49-F238E27FC236}">
                <a16:creationId xmlns:a16="http://schemas.microsoft.com/office/drawing/2014/main" id="{04348248-C684-FE88-A6C7-A44A4DDB0C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4939" y="2952750"/>
            <a:ext cx="8582121" cy="354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0072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Topology Table (Link State Database)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Router R5’s topology table </a:t>
            </a:r>
          </a:p>
        </p:txBody>
      </p:sp>
      <p:pic>
        <p:nvPicPr>
          <p:cNvPr id="6" name="Picture 5">
            <a:extLst>
              <a:ext uri="{FF2B5EF4-FFF2-40B4-BE49-F238E27FC236}">
                <a16:creationId xmlns:a16="http://schemas.microsoft.com/office/drawing/2014/main" id="{432F819E-F80A-E9D2-8215-71EA42FDB947}"/>
              </a:ext>
            </a:extLst>
          </p:cNvPr>
          <p:cNvPicPr>
            <a:picLocks noChangeAspect="1"/>
          </p:cNvPicPr>
          <p:nvPr/>
        </p:nvPicPr>
        <p:blipFill>
          <a:blip r:embed="rId2"/>
          <a:stretch>
            <a:fillRect/>
          </a:stretch>
        </p:blipFill>
        <p:spPr>
          <a:xfrm>
            <a:off x="838200" y="2660610"/>
            <a:ext cx="9985232" cy="2188792"/>
          </a:xfrm>
          <a:prstGeom prst="rect">
            <a:avLst/>
          </a:prstGeom>
        </p:spPr>
      </p:pic>
    </p:spTree>
    <p:extLst>
      <p:ext uri="{BB962C8B-B14F-4D97-AF65-F5344CB8AC3E}">
        <p14:creationId xmlns:p14="http://schemas.microsoft.com/office/powerpoint/2010/main" val="18301740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3F5D-194B-16B2-CD3F-B03A42DCE789}"/>
              </a:ext>
            </a:extLst>
          </p:cNvPr>
          <p:cNvSpPr>
            <a:spLocks noGrp="1"/>
          </p:cNvSpPr>
          <p:nvPr>
            <p:ph type="title"/>
          </p:nvPr>
        </p:nvSpPr>
        <p:spPr/>
        <p:txBody>
          <a:bodyPr/>
          <a:lstStyle/>
          <a:p>
            <a:r>
              <a:rPr lang="en-IN" dirty="0"/>
              <a:t>OSPF Routing Table (Link State Database)</a:t>
            </a:r>
          </a:p>
        </p:txBody>
      </p:sp>
      <p:sp>
        <p:nvSpPr>
          <p:cNvPr id="3" name="Content Placeholder 2">
            <a:extLst>
              <a:ext uri="{FF2B5EF4-FFF2-40B4-BE49-F238E27FC236}">
                <a16:creationId xmlns:a16="http://schemas.microsoft.com/office/drawing/2014/main" id="{D5A04422-531B-0FB1-A729-BD858074A6EE}"/>
              </a:ext>
            </a:extLst>
          </p:cNvPr>
          <p:cNvSpPr>
            <a:spLocks noGrp="1"/>
          </p:cNvSpPr>
          <p:nvPr>
            <p:ph idx="1"/>
          </p:nvPr>
        </p:nvSpPr>
        <p:spPr/>
        <p:txBody>
          <a:bodyPr/>
          <a:lstStyle/>
          <a:p>
            <a:r>
              <a:rPr lang="en-IN" dirty="0"/>
              <a:t>Part of Router R5’s routing table </a:t>
            </a:r>
          </a:p>
        </p:txBody>
      </p:sp>
      <p:pic>
        <p:nvPicPr>
          <p:cNvPr id="5" name="Picture 4">
            <a:extLst>
              <a:ext uri="{FF2B5EF4-FFF2-40B4-BE49-F238E27FC236}">
                <a16:creationId xmlns:a16="http://schemas.microsoft.com/office/drawing/2014/main" id="{D75A7C3A-122F-74F8-7D60-7C286EBA1DAC}"/>
              </a:ext>
            </a:extLst>
          </p:cNvPr>
          <p:cNvPicPr>
            <a:picLocks noChangeAspect="1"/>
          </p:cNvPicPr>
          <p:nvPr/>
        </p:nvPicPr>
        <p:blipFill>
          <a:blip r:embed="rId2"/>
          <a:stretch>
            <a:fillRect/>
          </a:stretch>
        </p:blipFill>
        <p:spPr>
          <a:xfrm>
            <a:off x="838200" y="2520903"/>
            <a:ext cx="10307446" cy="2554531"/>
          </a:xfrm>
          <a:prstGeom prst="rect">
            <a:avLst/>
          </a:prstGeom>
        </p:spPr>
      </p:pic>
    </p:spTree>
    <p:extLst>
      <p:ext uri="{BB962C8B-B14F-4D97-AF65-F5344CB8AC3E}">
        <p14:creationId xmlns:p14="http://schemas.microsoft.com/office/powerpoint/2010/main" val="40048481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744B4B-C0FC-E5AC-114A-DA414FAEF218}"/>
              </a:ext>
            </a:extLst>
          </p:cNvPr>
          <p:cNvSpPr>
            <a:spLocks noGrp="1"/>
          </p:cNvSpPr>
          <p:nvPr>
            <p:ph type="title"/>
          </p:nvPr>
        </p:nvSpPr>
        <p:spPr/>
        <p:txBody>
          <a:bodyPr/>
          <a:lstStyle/>
          <a:p>
            <a:r>
              <a:rPr lang="en-IN" dirty="0"/>
              <a:t>InfiniBand Network</a:t>
            </a:r>
          </a:p>
        </p:txBody>
      </p:sp>
      <p:sp>
        <p:nvSpPr>
          <p:cNvPr id="7" name="Text Placeholder 6">
            <a:extLst>
              <a:ext uri="{FF2B5EF4-FFF2-40B4-BE49-F238E27FC236}">
                <a16:creationId xmlns:a16="http://schemas.microsoft.com/office/drawing/2014/main" id="{459AAFAE-43B5-0CAB-5891-B14A70E6B4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815457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Network</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b="1" dirty="0"/>
              <a:t>InfiniBand </a:t>
            </a:r>
            <a:r>
              <a:rPr lang="en-US" dirty="0"/>
              <a:t>is an open standard network interconnection technology with high bandwidth, low delay and high reliability</a:t>
            </a:r>
          </a:p>
          <a:p>
            <a:r>
              <a:rPr lang="en-US" dirty="0"/>
              <a:t>This technology is defined by IBTA (InfiniBand Trade Alliance)</a:t>
            </a:r>
          </a:p>
          <a:p>
            <a:r>
              <a:rPr lang="en-US" dirty="0"/>
              <a:t>This technology is widely used in HPC </a:t>
            </a:r>
          </a:p>
          <a:p>
            <a:r>
              <a:rPr lang="en-US" dirty="0"/>
              <a:t>Supports basic Single Data Rate (SDR) of 2.5 Gbps</a:t>
            </a:r>
          </a:p>
          <a:p>
            <a:r>
              <a:rPr lang="en-US" dirty="0"/>
              <a:t>Usually, four cables are used together, to geta speed of 10 Gbps</a:t>
            </a:r>
          </a:p>
          <a:p>
            <a:r>
              <a:rPr lang="en-US" dirty="0"/>
              <a:t>Another improvement called as Quad Data Rate (QAD) signaling takes this rate to 40 Gbps</a:t>
            </a:r>
          </a:p>
          <a:p>
            <a:r>
              <a:rPr lang="en-US" dirty="0"/>
              <a:t>Significant advantages over Ethernet and optical fiber</a:t>
            </a:r>
          </a:p>
        </p:txBody>
      </p:sp>
    </p:spTree>
    <p:extLst>
      <p:ext uri="{BB962C8B-B14F-4D97-AF65-F5344CB8AC3E}">
        <p14:creationId xmlns:p14="http://schemas.microsoft.com/office/powerpoint/2010/main" val="9716095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6F01-5061-4F5C-1B62-A3B052FD3322}"/>
              </a:ext>
            </a:extLst>
          </p:cNvPr>
          <p:cNvSpPr>
            <a:spLocks noGrp="1"/>
          </p:cNvSpPr>
          <p:nvPr>
            <p:ph type="title"/>
          </p:nvPr>
        </p:nvSpPr>
        <p:spPr/>
        <p:txBody>
          <a:bodyPr/>
          <a:lstStyle/>
          <a:p>
            <a:r>
              <a:rPr lang="en-IN" dirty="0"/>
              <a:t>InfiniBand Basics</a:t>
            </a:r>
          </a:p>
        </p:txBody>
      </p:sp>
      <p:sp>
        <p:nvSpPr>
          <p:cNvPr id="3" name="Content Placeholder 2">
            <a:extLst>
              <a:ext uri="{FF2B5EF4-FFF2-40B4-BE49-F238E27FC236}">
                <a16:creationId xmlns:a16="http://schemas.microsoft.com/office/drawing/2014/main" id="{454DFEF6-1BDE-0E41-508D-3C32FCE9BAC1}"/>
              </a:ext>
            </a:extLst>
          </p:cNvPr>
          <p:cNvSpPr>
            <a:spLocks noGrp="1"/>
          </p:cNvSpPr>
          <p:nvPr>
            <p:ph idx="1"/>
          </p:nvPr>
        </p:nvSpPr>
        <p:spPr/>
        <p:txBody>
          <a:bodyPr/>
          <a:lstStyle/>
          <a:p>
            <a:r>
              <a:rPr lang="en-US" dirty="0"/>
              <a:t>Traditionally, I/O was handled by the shared PCI bus (32 or 44 bit transfer)</a:t>
            </a:r>
          </a:p>
          <a:p>
            <a:r>
              <a:rPr lang="en-US" dirty="0"/>
              <a:t>In InfiniBand, the I/O is handled not by processors, but by </a:t>
            </a:r>
            <a:r>
              <a:rPr lang="en-US" i="1" dirty="0"/>
              <a:t>interconnect architecture</a:t>
            </a:r>
            <a:endParaRPr lang="en-US" dirty="0"/>
          </a:p>
          <a:p>
            <a:r>
              <a:rPr lang="en-US" dirty="0"/>
              <a:t>This means that the I/O does not go to the </a:t>
            </a:r>
            <a:r>
              <a:rPr lang="en-US" i="1" dirty="0"/>
              <a:t>kernel area </a:t>
            </a:r>
            <a:r>
              <a:rPr lang="en-US" dirty="0"/>
              <a:t>of the operating system, but directly comes in to or goes out from the </a:t>
            </a:r>
            <a:r>
              <a:rPr lang="en-US" i="1" dirty="0"/>
              <a:t>user area</a:t>
            </a:r>
          </a:p>
          <a:p>
            <a:r>
              <a:rPr lang="en-US" dirty="0"/>
              <a:t>Makes it very fast</a:t>
            </a:r>
          </a:p>
          <a:p>
            <a:r>
              <a:rPr lang="en-US" dirty="0"/>
              <a:t>Packets are of </a:t>
            </a:r>
            <a:r>
              <a:rPr lang="en-US"/>
              <a:t>4 KB</a:t>
            </a:r>
            <a:endParaRPr lang="en-US" dirty="0"/>
          </a:p>
        </p:txBody>
      </p:sp>
    </p:spTree>
    <p:extLst>
      <p:ext uri="{BB962C8B-B14F-4D97-AF65-F5344CB8AC3E}">
        <p14:creationId xmlns:p14="http://schemas.microsoft.com/office/powerpoint/2010/main" val="2196853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Ring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One computer is connected to the next, and so on, to complete a </a:t>
            </a:r>
            <a:r>
              <a:rPr lang="en-IN" b="1" dirty="0"/>
              <a:t>ring</a:t>
            </a:r>
          </a:p>
          <a:p>
            <a:r>
              <a:rPr lang="en-IN" dirty="0"/>
              <a:t>A transmitting computer needs to have a </a:t>
            </a:r>
            <a:r>
              <a:rPr lang="en-IN" b="1" dirty="0"/>
              <a:t>token</a:t>
            </a:r>
            <a:r>
              <a:rPr lang="en-IN" dirty="0"/>
              <a:t>, before transmitting</a:t>
            </a:r>
          </a:p>
          <a:p>
            <a:r>
              <a:rPr lang="en-IN" dirty="0"/>
              <a:t>Inexpensive, Tough to add or remove nodes, One node crashing can disconnect the whole network</a:t>
            </a:r>
          </a:p>
        </p:txBody>
      </p:sp>
      <p:pic>
        <p:nvPicPr>
          <p:cNvPr id="3074" name="Picture 2" descr="Ring Topology – Advantages And Disadvantages of a Ring Topology - OFBIT">
            <a:extLst>
              <a:ext uri="{FF2B5EF4-FFF2-40B4-BE49-F238E27FC236}">
                <a16:creationId xmlns:a16="http://schemas.microsoft.com/office/drawing/2014/main" id="{5AC0FF96-286B-7EE6-A4C6-8CCC2978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109"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172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Star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Each device is connected to a central hub</a:t>
            </a:r>
          </a:p>
          <a:p>
            <a:r>
              <a:rPr lang="en-IN" dirty="0"/>
              <a:t>All communication goes through the hub only</a:t>
            </a:r>
          </a:p>
          <a:p>
            <a:r>
              <a:rPr lang="en-IN" dirty="0"/>
              <a:t>Simple, too much of dependence on the hub, but the hub can be upgraded easily, Easy to troubleshoot, Cost is high</a:t>
            </a:r>
          </a:p>
        </p:txBody>
      </p:sp>
      <p:pic>
        <p:nvPicPr>
          <p:cNvPr id="4098" name="Picture 2" descr="What is Star Topology?">
            <a:extLst>
              <a:ext uri="{FF2B5EF4-FFF2-40B4-BE49-F238E27FC236}">
                <a16:creationId xmlns:a16="http://schemas.microsoft.com/office/drawing/2014/main" id="{F70E7DE8-4915-9D0C-B586-E33E3FE20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061" y="3733800"/>
            <a:ext cx="39052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595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Mesh Topology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All nodes are connected to each other</a:t>
                </a:r>
              </a:p>
              <a:p>
                <a:r>
                  <a:rPr lang="en-IN" dirty="0"/>
                  <a:t>Point-to-point connection, so for n nodes: </a:t>
                </a:r>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 </m:t>
                    </m:r>
                    <m:r>
                      <a:rPr lang="en-IN" b="0" i="1" smtClean="0">
                        <a:latin typeface="Cambria Math" panose="02040503050406030204" pitchFamily="18" charset="0"/>
                      </a:rPr>
                      <m:t>𝑥</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𝑛</m:t>
                        </m:r>
                        <m:r>
                          <a:rPr lang="en-IN" b="0" i="1" smtClean="0">
                            <a:latin typeface="Cambria Math" panose="02040503050406030204" pitchFamily="18" charset="0"/>
                          </a:rPr>
                          <m:t>−1</m:t>
                        </m:r>
                      </m:e>
                    </m:d>
                    <m:r>
                      <a:rPr lang="en-IN" b="0" i="1" smtClean="0">
                        <a:latin typeface="Cambria Math" panose="02040503050406030204" pitchFamily="18" charset="0"/>
                        <a:ea typeface="Cambria Math" panose="02040503050406030204" pitchFamily="18" charset="0"/>
                      </a:rPr>
                      <m:t>÷2</m:t>
                    </m:r>
                  </m:oMath>
                </a14:m>
                <a:r>
                  <a:rPr lang="en-IN" dirty="0"/>
                  <a:t> links</a:t>
                </a:r>
              </a:p>
              <a:p>
                <a:r>
                  <a:rPr lang="en-IN" dirty="0"/>
                  <a:t>Very robust, Easy to diagnose errors, Privacy and security are better, Costly, Too much of wiring</a:t>
                </a:r>
              </a:p>
              <a:p>
                <a:endParaRPr lang="en-IN" dirty="0"/>
              </a:p>
            </p:txBody>
          </p:sp>
        </mc:Choice>
        <mc:Fallback xmlns="">
          <p:sp>
            <p:nvSpPr>
              <p:cNvPr id="3" name="Content Placeholder 2">
                <a:extLst>
                  <a:ext uri="{FF2B5EF4-FFF2-40B4-BE49-F238E27FC236}">
                    <a16:creationId xmlns:a16="http://schemas.microsoft.com/office/drawing/2014/main" id="{DDD69A99-88BD-4EAA-0529-5A0FDF6FE88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IN">
                    <a:noFill/>
                  </a:rPr>
                  <a:t> </a:t>
                </a:r>
              </a:p>
            </p:txBody>
          </p:sp>
        </mc:Fallback>
      </mc:AlternateContent>
      <p:pic>
        <p:nvPicPr>
          <p:cNvPr id="5122" name="Picture 2" descr="What is Mesh Topology | EdrawMax">
            <a:extLst>
              <a:ext uri="{FF2B5EF4-FFF2-40B4-BE49-F238E27FC236}">
                <a16:creationId xmlns:a16="http://schemas.microsoft.com/office/drawing/2014/main" id="{CAB84AD6-6DBD-B327-8798-73F7C6371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402" y="3448847"/>
            <a:ext cx="4149100" cy="286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24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AF0F-95D3-0BD8-A723-FBC4CEE16E7E}"/>
              </a:ext>
            </a:extLst>
          </p:cNvPr>
          <p:cNvSpPr>
            <a:spLocks noGrp="1"/>
          </p:cNvSpPr>
          <p:nvPr>
            <p:ph type="title"/>
          </p:nvPr>
        </p:nvSpPr>
        <p:spPr/>
        <p:txBody>
          <a:bodyPr/>
          <a:lstStyle/>
          <a:p>
            <a:r>
              <a:rPr lang="en-IN" dirty="0"/>
              <a:t>Tree Topology</a:t>
            </a:r>
          </a:p>
        </p:txBody>
      </p:sp>
      <p:sp>
        <p:nvSpPr>
          <p:cNvPr id="3" name="Content Placeholder 2">
            <a:extLst>
              <a:ext uri="{FF2B5EF4-FFF2-40B4-BE49-F238E27FC236}">
                <a16:creationId xmlns:a16="http://schemas.microsoft.com/office/drawing/2014/main" id="{DDD69A99-88BD-4EAA-0529-5A0FDF6FE88C}"/>
              </a:ext>
            </a:extLst>
          </p:cNvPr>
          <p:cNvSpPr>
            <a:spLocks noGrp="1"/>
          </p:cNvSpPr>
          <p:nvPr>
            <p:ph idx="1"/>
          </p:nvPr>
        </p:nvSpPr>
        <p:spPr/>
        <p:txBody>
          <a:bodyPr/>
          <a:lstStyle/>
          <a:p>
            <a:r>
              <a:rPr lang="en-IN" dirty="0"/>
              <a:t>Nodes are connected hierarchically, ultimately connecting to the top node, called as the </a:t>
            </a:r>
            <a:r>
              <a:rPr lang="en-IN" b="1" dirty="0"/>
              <a:t>root node</a:t>
            </a:r>
            <a:endParaRPr lang="en-IN" dirty="0"/>
          </a:p>
          <a:p>
            <a:r>
              <a:rPr lang="en-IN" dirty="0"/>
              <a:t>Has at least three levels of hierarchy</a:t>
            </a:r>
          </a:p>
          <a:p>
            <a:r>
              <a:rPr lang="en-IN" dirty="0"/>
              <a:t>Easy to expand and manage, debug</a:t>
            </a:r>
          </a:p>
          <a:p>
            <a:r>
              <a:rPr lang="en-IN" dirty="0"/>
              <a:t>Expensive, lot of cabling</a:t>
            </a:r>
          </a:p>
          <a:p>
            <a:endParaRPr lang="en-IN" dirty="0"/>
          </a:p>
        </p:txBody>
      </p:sp>
      <p:pic>
        <p:nvPicPr>
          <p:cNvPr id="6146" name="Picture 2" descr="Tree topology network vector illustration, in computer network technology  concept 12325648 Vector Art at Vecteezy">
            <a:extLst>
              <a:ext uri="{FF2B5EF4-FFF2-40B4-BE49-F238E27FC236}">
                <a16:creationId xmlns:a16="http://schemas.microsoft.com/office/drawing/2014/main" id="{0D7A562E-8F41-AD81-5225-FC1AC2DE82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635" y="2617342"/>
            <a:ext cx="3206393" cy="320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04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ECBC-31D8-A4D3-DAF0-80F9296CD080}"/>
              </a:ext>
            </a:extLst>
          </p:cNvPr>
          <p:cNvSpPr>
            <a:spLocks noGrp="1"/>
          </p:cNvSpPr>
          <p:nvPr>
            <p:ph type="title"/>
          </p:nvPr>
        </p:nvSpPr>
        <p:spPr/>
        <p:txBody>
          <a:bodyPr/>
          <a:lstStyle/>
          <a:p>
            <a:r>
              <a:rPr lang="en-IN" dirty="0"/>
              <a:t>Network Interface Card (NIC)</a:t>
            </a:r>
          </a:p>
        </p:txBody>
      </p:sp>
      <p:sp>
        <p:nvSpPr>
          <p:cNvPr id="3" name="Content Placeholder 2">
            <a:extLst>
              <a:ext uri="{FF2B5EF4-FFF2-40B4-BE49-F238E27FC236}">
                <a16:creationId xmlns:a16="http://schemas.microsoft.com/office/drawing/2014/main" id="{536E9967-2973-529C-A7F6-E58F540C117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E29A876-51BA-CA8D-2B67-567D0DC9E707}"/>
              </a:ext>
            </a:extLst>
          </p:cNvPr>
          <p:cNvPicPr>
            <a:picLocks noChangeAspect="1"/>
          </p:cNvPicPr>
          <p:nvPr/>
        </p:nvPicPr>
        <p:blipFill>
          <a:blip r:embed="rId2"/>
          <a:stretch>
            <a:fillRect/>
          </a:stretch>
        </p:blipFill>
        <p:spPr>
          <a:xfrm>
            <a:off x="1066201" y="1364722"/>
            <a:ext cx="9852194" cy="4432321"/>
          </a:xfrm>
          <a:prstGeom prst="rect">
            <a:avLst/>
          </a:prstGeom>
        </p:spPr>
      </p:pic>
    </p:spTree>
    <p:extLst>
      <p:ext uri="{BB962C8B-B14F-4D97-AF65-F5344CB8AC3E}">
        <p14:creationId xmlns:p14="http://schemas.microsoft.com/office/powerpoint/2010/main" val="330677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F493-00F3-5DD8-5264-D16F3463EB0A}"/>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EB44FF31-EF8D-4256-9EA3-35DB421325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C04D2E-2C7C-51ED-916D-216C279D9AE6}"/>
              </a:ext>
            </a:extLst>
          </p:cNvPr>
          <p:cNvPicPr>
            <a:picLocks noChangeAspect="1"/>
          </p:cNvPicPr>
          <p:nvPr/>
        </p:nvPicPr>
        <p:blipFill>
          <a:blip r:embed="rId2"/>
          <a:stretch>
            <a:fillRect/>
          </a:stretch>
        </p:blipFill>
        <p:spPr>
          <a:xfrm>
            <a:off x="1232445" y="1908096"/>
            <a:ext cx="9716747" cy="3732415"/>
          </a:xfrm>
          <a:prstGeom prst="rect">
            <a:avLst/>
          </a:prstGeom>
        </p:spPr>
      </p:pic>
    </p:spTree>
    <p:extLst>
      <p:ext uri="{BB962C8B-B14F-4D97-AF65-F5344CB8AC3E}">
        <p14:creationId xmlns:p14="http://schemas.microsoft.com/office/powerpoint/2010/main" val="3443669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3C9A-2066-34C0-B360-9D2D52626E81}"/>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4E18026-01BA-F242-C8D6-68AD32F6D0D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70FE921-DAC9-185F-C7FD-D421BCB0580B}"/>
              </a:ext>
            </a:extLst>
          </p:cNvPr>
          <p:cNvPicPr>
            <a:picLocks noChangeAspect="1"/>
          </p:cNvPicPr>
          <p:nvPr/>
        </p:nvPicPr>
        <p:blipFill>
          <a:blip r:embed="rId2"/>
          <a:stretch>
            <a:fillRect/>
          </a:stretch>
        </p:blipFill>
        <p:spPr>
          <a:xfrm>
            <a:off x="1488344" y="1690688"/>
            <a:ext cx="8765266" cy="4149282"/>
          </a:xfrm>
          <a:prstGeom prst="rect">
            <a:avLst/>
          </a:prstGeom>
        </p:spPr>
      </p:pic>
    </p:spTree>
    <p:extLst>
      <p:ext uri="{BB962C8B-B14F-4D97-AF65-F5344CB8AC3E}">
        <p14:creationId xmlns:p14="http://schemas.microsoft.com/office/powerpoint/2010/main" val="1588288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C7CC0-5B2B-90D3-E66F-F507B046089C}"/>
              </a:ext>
            </a:extLst>
          </p:cNvPr>
          <p:cNvSpPr>
            <a:spLocks noGrp="1"/>
          </p:cNvSpPr>
          <p:nvPr>
            <p:ph type="title"/>
          </p:nvPr>
        </p:nvSpPr>
        <p:spPr/>
        <p:txBody>
          <a:bodyPr/>
          <a:lstStyle/>
          <a:p>
            <a:r>
              <a:rPr lang="en-IN" dirty="0"/>
              <a:t>Sessions 1 and 2</a:t>
            </a:r>
          </a:p>
        </p:txBody>
      </p:sp>
      <p:sp>
        <p:nvSpPr>
          <p:cNvPr id="5" name="Text Placeholder 4">
            <a:extLst>
              <a:ext uri="{FF2B5EF4-FFF2-40B4-BE49-F238E27FC236}">
                <a16:creationId xmlns:a16="http://schemas.microsoft.com/office/drawing/2014/main" id="{D0376D98-6B12-5092-27AA-8AA1DD24819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90239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02AC8-81DF-335A-61AB-434A6E773503}"/>
              </a:ext>
            </a:extLst>
          </p:cNvPr>
          <p:cNvSpPr>
            <a:spLocks noGrp="1"/>
          </p:cNvSpPr>
          <p:nvPr>
            <p:ph type="title"/>
          </p:nvPr>
        </p:nvSpPr>
        <p:spPr/>
        <p:txBody>
          <a:bodyPr/>
          <a:lstStyle/>
          <a:p>
            <a:r>
              <a:rPr lang="en-IN" dirty="0"/>
              <a:t>Transmission Media</a:t>
            </a:r>
          </a:p>
        </p:txBody>
      </p:sp>
      <p:sp>
        <p:nvSpPr>
          <p:cNvPr id="3" name="Content Placeholder 2">
            <a:extLst>
              <a:ext uri="{FF2B5EF4-FFF2-40B4-BE49-F238E27FC236}">
                <a16:creationId xmlns:a16="http://schemas.microsoft.com/office/drawing/2014/main" id="{D21C04F3-E53A-FFFE-D2C0-9A76FA922066}"/>
              </a:ext>
            </a:extLst>
          </p:cNvPr>
          <p:cNvSpPr>
            <a:spLocks noGrp="1"/>
          </p:cNvSpPr>
          <p:nvPr>
            <p:ph idx="1"/>
          </p:nvPr>
        </p:nvSpPr>
        <p:spPr/>
        <p:txBody>
          <a:bodyPr>
            <a:normAutofit/>
          </a:bodyPr>
          <a:lstStyle/>
          <a:p>
            <a:r>
              <a:rPr lang="en-US" b="1" dirty="0"/>
              <a:t>Transmission medium: </a:t>
            </a:r>
            <a:r>
              <a:rPr lang="en-US" dirty="0"/>
              <a:t>Carries information from a source to a destination</a:t>
            </a:r>
          </a:p>
          <a:p>
            <a:r>
              <a:rPr lang="en-US" b="1" dirty="0"/>
              <a:t>Guided media (Wired) </a:t>
            </a:r>
            <a:r>
              <a:rPr lang="en-US" dirty="0"/>
              <a:t>include twisted-pair cable (uses electric current), coaxial cable (uses electric current), fiber-optic cable (uses light)</a:t>
            </a:r>
          </a:p>
          <a:p>
            <a:r>
              <a:rPr lang="en-US" b="1" dirty="0"/>
              <a:t>Unguided medium (Wireless) </a:t>
            </a:r>
            <a:r>
              <a:rPr lang="en-US" dirty="0"/>
              <a:t>is air</a:t>
            </a:r>
          </a:p>
          <a:p>
            <a:endParaRPr lang="en-IN" dirty="0"/>
          </a:p>
        </p:txBody>
      </p:sp>
    </p:spTree>
    <p:extLst>
      <p:ext uri="{BB962C8B-B14F-4D97-AF65-F5344CB8AC3E}">
        <p14:creationId xmlns:p14="http://schemas.microsoft.com/office/powerpoint/2010/main" val="1310312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4DD1-EC8F-9008-9452-4A5B1AC59B53}"/>
              </a:ext>
            </a:extLst>
          </p:cNvPr>
          <p:cNvSpPr>
            <a:spLocks noGrp="1"/>
          </p:cNvSpPr>
          <p:nvPr>
            <p:ph type="title"/>
          </p:nvPr>
        </p:nvSpPr>
        <p:spPr/>
        <p:txBody>
          <a:bodyPr/>
          <a:lstStyle/>
          <a:p>
            <a:r>
              <a:rPr lang="en-IN" dirty="0"/>
              <a:t>Twisted-pair cable</a:t>
            </a:r>
          </a:p>
        </p:txBody>
      </p:sp>
      <p:sp>
        <p:nvSpPr>
          <p:cNvPr id="3" name="Content Placeholder 2">
            <a:extLst>
              <a:ext uri="{FF2B5EF4-FFF2-40B4-BE49-F238E27FC236}">
                <a16:creationId xmlns:a16="http://schemas.microsoft.com/office/drawing/2014/main" id="{3C831057-1687-4B5E-C73B-7E66DBC4AA9A}"/>
              </a:ext>
            </a:extLst>
          </p:cNvPr>
          <p:cNvSpPr>
            <a:spLocks noGrp="1"/>
          </p:cNvSpPr>
          <p:nvPr>
            <p:ph sz="half" idx="1"/>
          </p:nvPr>
        </p:nvSpPr>
        <p:spPr>
          <a:xfrm>
            <a:off x="838199" y="1825625"/>
            <a:ext cx="7483867" cy="4351338"/>
          </a:xfrm>
        </p:spPr>
        <p:txBody>
          <a:bodyPr>
            <a:normAutofit/>
          </a:bodyPr>
          <a:lstStyle/>
          <a:p>
            <a:r>
              <a:rPr lang="en-US" sz="3600" dirty="0"/>
              <a:t>Consists of two copper wires</a:t>
            </a:r>
          </a:p>
          <a:p>
            <a:r>
              <a:rPr lang="en-US" sz="3600" dirty="0"/>
              <a:t>Two types</a:t>
            </a:r>
          </a:p>
          <a:p>
            <a:pPr lvl="1"/>
            <a:r>
              <a:rPr lang="en-US" sz="2800" b="1" dirty="0"/>
              <a:t>Unshielded twisted-pair (UTP)</a:t>
            </a:r>
          </a:p>
          <a:p>
            <a:pPr lvl="1"/>
            <a:r>
              <a:rPr lang="en-US" sz="2800" dirty="0"/>
              <a:t>S</a:t>
            </a:r>
            <a:r>
              <a:rPr lang="en-US" sz="2800" b="1" dirty="0"/>
              <a:t>hielded twisted-pair (STP)</a:t>
            </a:r>
          </a:p>
          <a:p>
            <a:r>
              <a:rPr lang="en-US" sz="3600" dirty="0"/>
              <a:t>Used in telephone networks</a:t>
            </a:r>
          </a:p>
        </p:txBody>
      </p:sp>
      <p:sp>
        <p:nvSpPr>
          <p:cNvPr id="6" name="Content Placeholder 5">
            <a:extLst>
              <a:ext uri="{FF2B5EF4-FFF2-40B4-BE49-F238E27FC236}">
                <a16:creationId xmlns:a16="http://schemas.microsoft.com/office/drawing/2014/main" id="{D3585B28-C4A0-2DB2-E38B-930349B7FA10}"/>
              </a:ext>
            </a:extLst>
          </p:cNvPr>
          <p:cNvSpPr>
            <a:spLocks noGrp="1"/>
          </p:cNvSpPr>
          <p:nvPr>
            <p:ph sz="half" idx="2"/>
          </p:nvPr>
        </p:nvSpPr>
        <p:spPr>
          <a:xfrm>
            <a:off x="8537096" y="1825625"/>
            <a:ext cx="2816703" cy="4351338"/>
          </a:xfrm>
        </p:spPr>
        <p:txBody>
          <a:bodyPr>
            <a:normAutofit/>
          </a:bodyPr>
          <a:lstStyle/>
          <a:p>
            <a:endParaRPr lang="en-IN" dirty="0"/>
          </a:p>
        </p:txBody>
      </p:sp>
      <p:pic>
        <p:nvPicPr>
          <p:cNvPr id="5" name="Picture 4">
            <a:extLst>
              <a:ext uri="{FF2B5EF4-FFF2-40B4-BE49-F238E27FC236}">
                <a16:creationId xmlns:a16="http://schemas.microsoft.com/office/drawing/2014/main" id="{524FBC49-6498-724E-B9AB-364EB93FB99A}"/>
              </a:ext>
            </a:extLst>
          </p:cNvPr>
          <p:cNvPicPr>
            <a:picLocks noChangeAspect="1"/>
          </p:cNvPicPr>
          <p:nvPr/>
        </p:nvPicPr>
        <p:blipFill>
          <a:blip r:embed="rId2"/>
          <a:stretch>
            <a:fillRect/>
          </a:stretch>
        </p:blipFill>
        <p:spPr>
          <a:xfrm>
            <a:off x="8537097" y="2020801"/>
            <a:ext cx="2435701" cy="3804254"/>
          </a:xfrm>
          <a:prstGeom prst="rect">
            <a:avLst/>
          </a:prstGeom>
        </p:spPr>
      </p:pic>
    </p:spTree>
    <p:extLst>
      <p:ext uri="{BB962C8B-B14F-4D97-AF65-F5344CB8AC3E}">
        <p14:creationId xmlns:p14="http://schemas.microsoft.com/office/powerpoint/2010/main" val="188828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D1FC-BAB9-73E2-DC50-B667C5C35887}"/>
              </a:ext>
            </a:extLst>
          </p:cNvPr>
          <p:cNvSpPr>
            <a:spLocks noGrp="1"/>
          </p:cNvSpPr>
          <p:nvPr>
            <p:ph type="title"/>
          </p:nvPr>
        </p:nvSpPr>
        <p:spPr/>
        <p:txBody>
          <a:bodyPr/>
          <a:lstStyle/>
          <a:p>
            <a:r>
              <a:rPr lang="en-IN" dirty="0"/>
              <a:t>Coaxial cables</a:t>
            </a:r>
          </a:p>
        </p:txBody>
      </p:sp>
      <p:sp>
        <p:nvSpPr>
          <p:cNvPr id="4" name="Content Placeholder 3">
            <a:extLst>
              <a:ext uri="{FF2B5EF4-FFF2-40B4-BE49-F238E27FC236}">
                <a16:creationId xmlns:a16="http://schemas.microsoft.com/office/drawing/2014/main" id="{E3645D26-E863-4B98-9A0D-245A184E017D}"/>
              </a:ext>
            </a:extLst>
          </p:cNvPr>
          <p:cNvSpPr>
            <a:spLocks noGrp="1"/>
          </p:cNvSpPr>
          <p:nvPr>
            <p:ph sz="half" idx="1"/>
          </p:nvPr>
        </p:nvSpPr>
        <p:spPr>
          <a:xfrm>
            <a:off x="838199" y="1825625"/>
            <a:ext cx="6559193" cy="4351338"/>
          </a:xfrm>
        </p:spPr>
        <p:txBody>
          <a:bodyPr>
            <a:normAutofit/>
          </a:bodyPr>
          <a:lstStyle/>
          <a:p>
            <a:r>
              <a:rPr lang="en-US" b="1" dirty="0"/>
              <a:t>Coaxial cable </a:t>
            </a:r>
            <a:r>
              <a:rPr lang="en-US" dirty="0"/>
              <a:t>(or </a:t>
            </a:r>
            <a:r>
              <a:rPr lang="en-US" b="1" dirty="0"/>
              <a:t>coax</a:t>
            </a:r>
            <a:r>
              <a:rPr lang="en-US" dirty="0"/>
              <a:t>) carries signals of higher frequency ranges than those in twisted-pair cable</a:t>
            </a:r>
          </a:p>
          <a:p>
            <a:r>
              <a:rPr lang="en-US" dirty="0"/>
              <a:t>Instead of having two wires, coax has a single copper wire</a:t>
            </a:r>
          </a:p>
          <a:p>
            <a:r>
              <a:rPr lang="en-US" dirty="0"/>
              <a:t>Usage: Telephone, Cable TV, LAN</a:t>
            </a:r>
          </a:p>
        </p:txBody>
      </p:sp>
      <p:sp>
        <p:nvSpPr>
          <p:cNvPr id="5" name="Content Placeholder 4">
            <a:extLst>
              <a:ext uri="{FF2B5EF4-FFF2-40B4-BE49-F238E27FC236}">
                <a16:creationId xmlns:a16="http://schemas.microsoft.com/office/drawing/2014/main" id="{A1FA14E1-FF2D-326B-AE42-86CC8C2A0CE2}"/>
              </a:ext>
            </a:extLst>
          </p:cNvPr>
          <p:cNvSpPr>
            <a:spLocks noGrp="1"/>
          </p:cNvSpPr>
          <p:nvPr>
            <p:ph sz="half" idx="2"/>
          </p:nvPr>
        </p:nvSpPr>
        <p:spPr>
          <a:xfrm>
            <a:off x="7561780" y="1825625"/>
            <a:ext cx="3792020" cy="4351338"/>
          </a:xfrm>
        </p:spPr>
        <p:txBody>
          <a:bodyPr>
            <a:normAutofit/>
          </a:bodyPr>
          <a:lstStyle/>
          <a:p>
            <a:endParaRPr lang="en-IN" dirty="0"/>
          </a:p>
        </p:txBody>
      </p:sp>
      <p:pic>
        <p:nvPicPr>
          <p:cNvPr id="7" name="Picture 6">
            <a:extLst>
              <a:ext uri="{FF2B5EF4-FFF2-40B4-BE49-F238E27FC236}">
                <a16:creationId xmlns:a16="http://schemas.microsoft.com/office/drawing/2014/main" id="{DCEF130C-DB07-474C-F64B-A3CB82A94C36}"/>
              </a:ext>
            </a:extLst>
          </p:cNvPr>
          <p:cNvPicPr>
            <a:picLocks noChangeAspect="1"/>
          </p:cNvPicPr>
          <p:nvPr/>
        </p:nvPicPr>
        <p:blipFill>
          <a:blip r:embed="rId2"/>
          <a:stretch>
            <a:fillRect/>
          </a:stretch>
        </p:blipFill>
        <p:spPr>
          <a:xfrm>
            <a:off x="7647946" y="2771226"/>
            <a:ext cx="3335129" cy="2796306"/>
          </a:xfrm>
          <a:prstGeom prst="rect">
            <a:avLst/>
          </a:prstGeom>
        </p:spPr>
      </p:pic>
    </p:spTree>
    <p:extLst>
      <p:ext uri="{BB962C8B-B14F-4D97-AF65-F5344CB8AC3E}">
        <p14:creationId xmlns:p14="http://schemas.microsoft.com/office/powerpoint/2010/main" val="1007593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B78-A9AC-B40A-82F0-392A17658ED4}"/>
              </a:ext>
            </a:extLst>
          </p:cNvPr>
          <p:cNvSpPr>
            <a:spLocks noGrp="1"/>
          </p:cNvSpPr>
          <p:nvPr>
            <p:ph type="title"/>
          </p:nvPr>
        </p:nvSpPr>
        <p:spPr/>
        <p:txBody>
          <a:bodyPr/>
          <a:lstStyle/>
          <a:p>
            <a:r>
              <a:rPr lang="en-IN" dirty="0" err="1"/>
              <a:t>Fiber</a:t>
            </a:r>
            <a:r>
              <a:rPr lang="en-IN" dirty="0"/>
              <a:t>-optic cable</a:t>
            </a:r>
          </a:p>
        </p:txBody>
      </p:sp>
      <p:sp>
        <p:nvSpPr>
          <p:cNvPr id="4" name="Content Placeholder 3">
            <a:extLst>
              <a:ext uri="{FF2B5EF4-FFF2-40B4-BE49-F238E27FC236}">
                <a16:creationId xmlns:a16="http://schemas.microsoft.com/office/drawing/2014/main" id="{D5E0BCC4-7320-BE8F-419F-62AB92FDA157}"/>
              </a:ext>
            </a:extLst>
          </p:cNvPr>
          <p:cNvSpPr>
            <a:spLocks noGrp="1"/>
          </p:cNvSpPr>
          <p:nvPr>
            <p:ph sz="half" idx="1"/>
          </p:nvPr>
        </p:nvSpPr>
        <p:spPr/>
        <p:txBody>
          <a:bodyPr>
            <a:normAutofit/>
          </a:bodyPr>
          <a:lstStyle/>
          <a:p>
            <a:r>
              <a:rPr lang="en-US" dirty="0"/>
              <a:t>Made of glass or plastic and transmits signals in the form of light</a:t>
            </a:r>
          </a:p>
          <a:p>
            <a:r>
              <a:rPr lang="en-US" dirty="0"/>
              <a:t>Modern Ethernet is fiber optic-based</a:t>
            </a:r>
          </a:p>
        </p:txBody>
      </p:sp>
      <p:sp>
        <p:nvSpPr>
          <p:cNvPr id="5" name="Content Placeholder 4">
            <a:extLst>
              <a:ext uri="{FF2B5EF4-FFF2-40B4-BE49-F238E27FC236}">
                <a16:creationId xmlns:a16="http://schemas.microsoft.com/office/drawing/2014/main" id="{87B8208F-9B32-86A2-E588-B93ED18BA7E3}"/>
              </a:ext>
            </a:extLst>
          </p:cNvPr>
          <p:cNvSpPr>
            <a:spLocks noGrp="1"/>
          </p:cNvSpPr>
          <p:nvPr>
            <p:ph sz="half" idx="2"/>
          </p:nvPr>
        </p:nvSpPr>
        <p:spPr/>
        <p:txBody>
          <a:bodyPr>
            <a:normAutofit/>
          </a:bodyPr>
          <a:lstStyle/>
          <a:p>
            <a:endParaRPr lang="en-IN"/>
          </a:p>
        </p:txBody>
      </p:sp>
      <p:pic>
        <p:nvPicPr>
          <p:cNvPr id="7" name="Picture 6">
            <a:extLst>
              <a:ext uri="{FF2B5EF4-FFF2-40B4-BE49-F238E27FC236}">
                <a16:creationId xmlns:a16="http://schemas.microsoft.com/office/drawing/2014/main" id="{C2DE0EFF-5D9E-D3FD-0F2D-21A1FD1D3330}"/>
              </a:ext>
            </a:extLst>
          </p:cNvPr>
          <p:cNvPicPr>
            <a:picLocks noChangeAspect="1"/>
          </p:cNvPicPr>
          <p:nvPr/>
        </p:nvPicPr>
        <p:blipFill>
          <a:blip r:embed="rId2"/>
          <a:stretch>
            <a:fillRect/>
          </a:stretch>
        </p:blipFill>
        <p:spPr>
          <a:xfrm>
            <a:off x="6019800" y="2872959"/>
            <a:ext cx="6121715" cy="927148"/>
          </a:xfrm>
          <a:prstGeom prst="rect">
            <a:avLst/>
          </a:prstGeom>
        </p:spPr>
      </p:pic>
    </p:spTree>
    <p:extLst>
      <p:ext uri="{BB962C8B-B14F-4D97-AF65-F5344CB8AC3E}">
        <p14:creationId xmlns:p14="http://schemas.microsoft.com/office/powerpoint/2010/main" val="306032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8311-AA9B-B0E9-AD0D-7B3BED0E9E74}"/>
              </a:ext>
            </a:extLst>
          </p:cNvPr>
          <p:cNvSpPr>
            <a:spLocks noGrp="1"/>
          </p:cNvSpPr>
          <p:nvPr>
            <p:ph type="title"/>
          </p:nvPr>
        </p:nvSpPr>
        <p:spPr/>
        <p:txBody>
          <a:bodyPr/>
          <a:lstStyle/>
          <a:p>
            <a:r>
              <a:rPr lang="en-IN" dirty="0"/>
              <a:t>Unguided media</a:t>
            </a:r>
          </a:p>
        </p:txBody>
      </p:sp>
      <p:sp>
        <p:nvSpPr>
          <p:cNvPr id="3" name="Content Placeholder 2">
            <a:extLst>
              <a:ext uri="{FF2B5EF4-FFF2-40B4-BE49-F238E27FC236}">
                <a16:creationId xmlns:a16="http://schemas.microsoft.com/office/drawing/2014/main" id="{48ABC166-BB7E-563E-2BE4-A235808309BE}"/>
              </a:ext>
            </a:extLst>
          </p:cNvPr>
          <p:cNvSpPr>
            <a:spLocks noGrp="1"/>
          </p:cNvSpPr>
          <p:nvPr>
            <p:ph idx="1"/>
          </p:nvPr>
        </p:nvSpPr>
        <p:spPr/>
        <p:txBody>
          <a:bodyPr>
            <a:normAutofit/>
          </a:bodyPr>
          <a:lstStyle/>
          <a:p>
            <a:r>
              <a:rPr lang="en-US" dirty="0"/>
              <a:t>Use </a:t>
            </a:r>
            <a:r>
              <a:rPr lang="en-US" b="1" dirty="0"/>
              <a:t>electromagnetic waves </a:t>
            </a:r>
            <a:r>
              <a:rPr lang="en-US" dirty="0"/>
              <a:t>– no wire is needed</a:t>
            </a:r>
          </a:p>
          <a:p>
            <a:r>
              <a:rPr lang="en-US" dirty="0"/>
              <a:t>Also called as </a:t>
            </a:r>
            <a:r>
              <a:rPr lang="en-US" b="1" dirty="0"/>
              <a:t>wireless communication</a:t>
            </a:r>
          </a:p>
          <a:p>
            <a:r>
              <a:rPr lang="en-US" dirty="0"/>
              <a:t>Signals are normally broadcast through free space and thus are available to anyone who has a device capable of receiving them</a:t>
            </a:r>
          </a:p>
          <a:p>
            <a:r>
              <a:rPr lang="en-US" dirty="0"/>
              <a:t>The part of the electromagnetic spectrum, ranging from 3 kHz to 900 THz is used for wireless communication.</a:t>
            </a:r>
          </a:p>
          <a:p>
            <a:endParaRPr lang="en-IN" dirty="0"/>
          </a:p>
        </p:txBody>
      </p:sp>
      <p:pic>
        <p:nvPicPr>
          <p:cNvPr id="5" name="Picture 4">
            <a:extLst>
              <a:ext uri="{FF2B5EF4-FFF2-40B4-BE49-F238E27FC236}">
                <a16:creationId xmlns:a16="http://schemas.microsoft.com/office/drawing/2014/main" id="{CAEE86C7-103E-A736-2A0E-5D12740A8A14}"/>
              </a:ext>
            </a:extLst>
          </p:cNvPr>
          <p:cNvPicPr>
            <a:picLocks noChangeAspect="1"/>
          </p:cNvPicPr>
          <p:nvPr/>
        </p:nvPicPr>
        <p:blipFill>
          <a:blip r:embed="rId2"/>
          <a:stretch>
            <a:fillRect/>
          </a:stretch>
        </p:blipFill>
        <p:spPr>
          <a:xfrm>
            <a:off x="1333709" y="4676847"/>
            <a:ext cx="9234449" cy="1635053"/>
          </a:xfrm>
          <a:prstGeom prst="rect">
            <a:avLst/>
          </a:prstGeom>
        </p:spPr>
      </p:pic>
    </p:spTree>
    <p:extLst>
      <p:ext uri="{BB962C8B-B14F-4D97-AF65-F5344CB8AC3E}">
        <p14:creationId xmlns:p14="http://schemas.microsoft.com/office/powerpoint/2010/main" val="3290088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0364-13BF-3BE5-7579-8CE08B7CDB7B}"/>
              </a:ext>
            </a:extLst>
          </p:cNvPr>
          <p:cNvSpPr>
            <a:spLocks noGrp="1"/>
          </p:cNvSpPr>
          <p:nvPr>
            <p:ph type="title"/>
          </p:nvPr>
        </p:nvSpPr>
        <p:spPr/>
        <p:txBody>
          <a:bodyPr/>
          <a:lstStyle/>
          <a:p>
            <a:r>
              <a:rPr lang="en-IN" dirty="0"/>
              <a:t>Ethernet</a:t>
            </a:r>
          </a:p>
        </p:txBody>
      </p:sp>
      <p:sp>
        <p:nvSpPr>
          <p:cNvPr id="3" name="Content Placeholder 2">
            <a:extLst>
              <a:ext uri="{FF2B5EF4-FFF2-40B4-BE49-F238E27FC236}">
                <a16:creationId xmlns:a16="http://schemas.microsoft.com/office/drawing/2014/main" id="{CAB8783E-A01D-5ED6-080A-C6D99C518F49}"/>
              </a:ext>
            </a:extLst>
          </p:cNvPr>
          <p:cNvSpPr>
            <a:spLocks noGrp="1"/>
          </p:cNvSpPr>
          <p:nvPr>
            <p:ph idx="1"/>
          </p:nvPr>
        </p:nvSpPr>
        <p:spPr/>
        <p:txBody>
          <a:bodyPr>
            <a:normAutofit/>
          </a:bodyPr>
          <a:lstStyle/>
          <a:p>
            <a:r>
              <a:rPr lang="en-US" dirty="0"/>
              <a:t>Most popular LAN technology</a:t>
            </a:r>
          </a:p>
          <a:p>
            <a:r>
              <a:rPr lang="en-US" dirty="0"/>
              <a:t>Earlier, we also had Token Ring, Token Bus, </a:t>
            </a:r>
            <a:r>
              <a:rPr lang="en-US" dirty="0" err="1"/>
              <a:t>etc</a:t>
            </a:r>
            <a:endParaRPr lang="en-US" dirty="0"/>
          </a:p>
          <a:p>
            <a:r>
              <a:rPr lang="en-US" dirty="0"/>
              <a:t>Ethernet generations</a:t>
            </a:r>
          </a:p>
          <a:p>
            <a:pPr lvl="1"/>
            <a:r>
              <a:rPr lang="en-US" b="1" dirty="0"/>
              <a:t>Standard Ethernet (10 Mbps)</a:t>
            </a:r>
          </a:p>
          <a:p>
            <a:pPr lvl="1"/>
            <a:r>
              <a:rPr lang="en-US" b="1" dirty="0"/>
              <a:t>Fast Ethernet (100 Mbps)</a:t>
            </a:r>
          </a:p>
          <a:p>
            <a:pPr lvl="1"/>
            <a:r>
              <a:rPr lang="en-US" b="1" dirty="0"/>
              <a:t>Gigabit Ethernet (1 Gbps)</a:t>
            </a:r>
          </a:p>
          <a:p>
            <a:pPr lvl="1"/>
            <a:r>
              <a:rPr lang="en-US" b="1" dirty="0"/>
              <a:t>10 Gigabit Ethernet (10 Gbps)</a:t>
            </a:r>
            <a:endParaRPr lang="en-IN" dirty="0"/>
          </a:p>
        </p:txBody>
      </p:sp>
    </p:spTree>
    <p:extLst>
      <p:ext uri="{BB962C8B-B14F-4D97-AF65-F5344CB8AC3E}">
        <p14:creationId xmlns:p14="http://schemas.microsoft.com/office/powerpoint/2010/main" val="48996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Earlier Ethernet – Classic Ethernet</a:t>
            </a:r>
          </a:p>
        </p:txBody>
      </p:sp>
      <p:sp>
        <p:nvSpPr>
          <p:cNvPr id="3" name="Content Placeholder 2">
            <a:extLst>
              <a:ext uri="{FF2B5EF4-FFF2-40B4-BE49-F238E27FC236}">
                <a16:creationId xmlns:a16="http://schemas.microsoft.com/office/drawing/2014/main" id="{3888F406-9375-AFF0-09BD-69FD78ABB95D}"/>
              </a:ext>
            </a:extLst>
          </p:cNvPr>
          <p:cNvSpPr>
            <a:spLocks noGrp="1"/>
          </p:cNvSpPr>
          <p:nvPr>
            <p:ph idx="1"/>
          </p:nvPr>
        </p:nvSpPr>
        <p:spPr/>
        <p:txBody>
          <a:bodyPr>
            <a:normAutofit/>
          </a:bodyPr>
          <a:lstStyle/>
          <a:p>
            <a:r>
              <a:rPr lang="en-US" b="1" dirty="0"/>
              <a:t>Carrier sense multiple access with collision detection (CSMA/CD)</a:t>
            </a:r>
            <a:r>
              <a:rPr lang="en-US" dirty="0"/>
              <a:t> technique was used</a:t>
            </a:r>
          </a:p>
          <a:p>
            <a:r>
              <a:rPr lang="en-US" dirty="0"/>
              <a:t>Allow any host to send data</a:t>
            </a:r>
          </a:p>
          <a:p>
            <a:r>
              <a:rPr lang="en-US" dirty="0"/>
              <a:t>If two hosts transmit at the same time, collision happens</a:t>
            </a:r>
          </a:p>
          <a:p>
            <a:r>
              <a:rPr lang="en-US" dirty="0"/>
              <a:t>They recover using CSMA/CD</a:t>
            </a:r>
            <a:endParaRPr lang="en-IN" dirty="0"/>
          </a:p>
        </p:txBody>
      </p:sp>
    </p:spTree>
    <p:extLst>
      <p:ext uri="{BB962C8B-B14F-4D97-AF65-F5344CB8AC3E}">
        <p14:creationId xmlns:p14="http://schemas.microsoft.com/office/powerpoint/2010/main" val="3764411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6D0-8542-D693-CE11-F93F36953AED}"/>
              </a:ext>
            </a:extLst>
          </p:cNvPr>
          <p:cNvSpPr>
            <a:spLocks noGrp="1"/>
          </p:cNvSpPr>
          <p:nvPr>
            <p:ph type="title"/>
          </p:nvPr>
        </p:nvSpPr>
        <p:spPr/>
        <p:txBody>
          <a:bodyPr/>
          <a:lstStyle/>
          <a:p>
            <a:r>
              <a:rPr lang="en-IN" dirty="0"/>
              <a:t>CSMA/CD</a:t>
            </a:r>
          </a:p>
        </p:txBody>
      </p:sp>
      <p:pic>
        <p:nvPicPr>
          <p:cNvPr id="5" name="Content Placeholder 4">
            <a:extLst>
              <a:ext uri="{FF2B5EF4-FFF2-40B4-BE49-F238E27FC236}">
                <a16:creationId xmlns:a16="http://schemas.microsoft.com/office/drawing/2014/main" id="{48104780-109A-80E0-DA7B-773F8A5113A7}"/>
              </a:ext>
            </a:extLst>
          </p:cNvPr>
          <p:cNvPicPr>
            <a:picLocks noGrp="1" noChangeAspect="1"/>
          </p:cNvPicPr>
          <p:nvPr>
            <p:ph idx="1"/>
          </p:nvPr>
        </p:nvPicPr>
        <p:blipFill>
          <a:blip r:embed="rId2"/>
          <a:stretch>
            <a:fillRect/>
          </a:stretch>
        </p:blipFill>
        <p:spPr>
          <a:xfrm>
            <a:off x="671157" y="1919897"/>
            <a:ext cx="9638462" cy="3018205"/>
          </a:xfrm>
        </p:spPr>
      </p:pic>
    </p:spTree>
    <p:extLst>
      <p:ext uri="{BB962C8B-B14F-4D97-AF65-F5344CB8AC3E}">
        <p14:creationId xmlns:p14="http://schemas.microsoft.com/office/powerpoint/2010/main" val="697651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80243-68E2-163B-9A73-79CEC35C7BAA}"/>
              </a:ext>
            </a:extLst>
          </p:cNvPr>
          <p:cNvSpPr>
            <a:spLocks noGrp="1"/>
          </p:cNvSpPr>
          <p:nvPr>
            <p:ph type="title"/>
          </p:nvPr>
        </p:nvSpPr>
        <p:spPr/>
        <p:txBody>
          <a:bodyPr/>
          <a:lstStyle/>
          <a:p>
            <a:r>
              <a:rPr lang="en-IN" dirty="0"/>
              <a:t>Modern Ethernet: Switched Ethernet</a:t>
            </a:r>
          </a:p>
        </p:txBody>
      </p:sp>
      <p:sp>
        <p:nvSpPr>
          <p:cNvPr id="3" name="Content Placeholder 2">
            <a:extLst>
              <a:ext uri="{FF2B5EF4-FFF2-40B4-BE49-F238E27FC236}">
                <a16:creationId xmlns:a16="http://schemas.microsoft.com/office/drawing/2014/main" id="{54315615-FAE8-38CD-AC66-80569FC9C765}"/>
              </a:ext>
            </a:extLst>
          </p:cNvPr>
          <p:cNvSpPr>
            <a:spLocks noGrp="1"/>
          </p:cNvSpPr>
          <p:nvPr>
            <p:ph idx="1"/>
          </p:nvPr>
        </p:nvSpPr>
        <p:spPr/>
        <p:txBody>
          <a:bodyPr>
            <a:normAutofit/>
          </a:bodyPr>
          <a:lstStyle/>
          <a:p>
            <a:r>
              <a:rPr lang="en-US" dirty="0"/>
              <a:t>Devices called  </a:t>
            </a:r>
            <a:r>
              <a:rPr lang="en-US" b="1" dirty="0"/>
              <a:t>switches </a:t>
            </a:r>
            <a:r>
              <a:rPr lang="en-US" dirty="0"/>
              <a:t>are used to connect different computers</a:t>
            </a:r>
          </a:p>
          <a:p>
            <a:r>
              <a:rPr lang="en-US" dirty="0"/>
              <a:t>Classic Ethernet is the original form and ran at rates from 3 to 10 Mbps </a:t>
            </a:r>
          </a:p>
          <a:p>
            <a:r>
              <a:rPr lang="en-US" dirty="0"/>
              <a:t>Switched Ethernet </a:t>
            </a:r>
          </a:p>
          <a:p>
            <a:pPr lvl="1"/>
            <a:r>
              <a:rPr lang="en-US" b="1" dirty="0"/>
              <a:t>Fast Ethernet</a:t>
            </a:r>
            <a:r>
              <a:rPr lang="en-US" dirty="0"/>
              <a:t>: 100 Mbps</a:t>
            </a:r>
          </a:p>
          <a:p>
            <a:pPr lvl="1"/>
            <a:r>
              <a:rPr lang="en-US" b="1" dirty="0"/>
              <a:t>Gigabit Ethernet</a:t>
            </a:r>
            <a:r>
              <a:rPr lang="en-US" dirty="0"/>
              <a:t>: 1000 Mbps (1 Gbps)</a:t>
            </a:r>
          </a:p>
          <a:p>
            <a:pPr lvl="1"/>
            <a:r>
              <a:rPr lang="en-US" b="1" dirty="0"/>
              <a:t>10 Gigabit Ethernet</a:t>
            </a:r>
            <a:r>
              <a:rPr lang="en-US" dirty="0"/>
              <a:t>: 10,000 Mbps (10 Gbps)</a:t>
            </a:r>
          </a:p>
          <a:p>
            <a:r>
              <a:rPr lang="en-US" dirty="0"/>
              <a:t>In practice, only  switched Ethernet is used nowadays</a:t>
            </a:r>
            <a:endParaRPr lang="en-IN" dirty="0"/>
          </a:p>
        </p:txBody>
      </p:sp>
    </p:spTree>
    <p:extLst>
      <p:ext uri="{BB962C8B-B14F-4D97-AF65-F5344CB8AC3E}">
        <p14:creationId xmlns:p14="http://schemas.microsoft.com/office/powerpoint/2010/main" val="41989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39DD5-B381-1893-154A-802941F013CB}"/>
              </a:ext>
            </a:extLst>
          </p:cNvPr>
          <p:cNvSpPr>
            <a:spLocks noGrp="1"/>
          </p:cNvSpPr>
          <p:nvPr>
            <p:ph type="title"/>
          </p:nvPr>
        </p:nvSpPr>
        <p:spPr/>
        <p:txBody>
          <a:bodyPr/>
          <a:lstStyle/>
          <a:p>
            <a:r>
              <a:rPr lang="en-IN" dirty="0"/>
              <a:t>Switched Ethernet</a:t>
            </a:r>
          </a:p>
        </p:txBody>
      </p:sp>
      <p:sp>
        <p:nvSpPr>
          <p:cNvPr id="3" name="Content Placeholder 2">
            <a:extLst>
              <a:ext uri="{FF2B5EF4-FFF2-40B4-BE49-F238E27FC236}">
                <a16:creationId xmlns:a16="http://schemas.microsoft.com/office/drawing/2014/main" id="{11975815-1AB8-0D97-8033-863670DA7639}"/>
              </a:ext>
            </a:extLst>
          </p:cNvPr>
          <p:cNvSpPr>
            <a:spLocks noGrp="1"/>
          </p:cNvSpPr>
          <p:nvPr>
            <p:ph idx="1"/>
          </p:nvPr>
        </p:nvSpPr>
        <p:spPr/>
        <p:txBody>
          <a:bodyPr/>
          <a:lstStyle/>
          <a:p>
            <a:r>
              <a:rPr lang="en-IN" dirty="0"/>
              <a:t>Hosts connect into switches, and switches connect to each other</a:t>
            </a:r>
          </a:p>
        </p:txBody>
      </p:sp>
      <p:pic>
        <p:nvPicPr>
          <p:cNvPr id="1028" name="Picture 4" descr="Repeaters, Hubs, Bridges and Switches">
            <a:extLst>
              <a:ext uri="{FF2B5EF4-FFF2-40B4-BE49-F238E27FC236}">
                <a16:creationId xmlns:a16="http://schemas.microsoft.com/office/drawing/2014/main" id="{7E37CE3B-C6E6-AAC4-6533-59E8BE19C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3141" y="2320474"/>
            <a:ext cx="4772882" cy="3856489"/>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A53C71AD-34B4-F78A-3D88-C93CBD00356E}"/>
              </a:ext>
            </a:extLst>
          </p:cNvPr>
          <p:cNvSpPr/>
          <p:nvPr/>
        </p:nvSpPr>
        <p:spPr>
          <a:xfrm>
            <a:off x="7202184" y="3429000"/>
            <a:ext cx="1520576" cy="680663"/>
          </a:xfrm>
          <a:prstGeom prst="wedgeRoundRectCallout">
            <a:avLst>
              <a:gd name="adj1" fmla="val -145157"/>
              <a:gd name="adj2" fmla="val 458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Ethernet switch</a:t>
            </a:r>
          </a:p>
        </p:txBody>
      </p:sp>
    </p:spTree>
    <p:extLst>
      <p:ext uri="{BB962C8B-B14F-4D97-AF65-F5344CB8AC3E}">
        <p14:creationId xmlns:p14="http://schemas.microsoft.com/office/powerpoint/2010/main" val="1059242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CEEE5-30BD-8237-1561-CAE26EA97A61}"/>
              </a:ext>
            </a:extLst>
          </p:cNvPr>
          <p:cNvSpPr>
            <a:spLocks noGrp="1"/>
          </p:cNvSpPr>
          <p:nvPr>
            <p:ph type="title"/>
          </p:nvPr>
        </p:nvSpPr>
        <p:spPr/>
        <p:txBody>
          <a:bodyPr/>
          <a:lstStyle/>
          <a:p>
            <a:r>
              <a:rPr lang="en-IN" dirty="0"/>
              <a:t>Electronic Communication System</a:t>
            </a:r>
          </a:p>
        </p:txBody>
      </p:sp>
      <p:sp>
        <p:nvSpPr>
          <p:cNvPr id="5" name="Content Placeholder 4">
            <a:extLst>
              <a:ext uri="{FF2B5EF4-FFF2-40B4-BE49-F238E27FC236}">
                <a16:creationId xmlns:a16="http://schemas.microsoft.com/office/drawing/2014/main" id="{2C67CF26-A22D-3E6E-0DF0-9784ABF10C3A}"/>
              </a:ext>
            </a:extLst>
          </p:cNvPr>
          <p:cNvSpPr>
            <a:spLocks noGrp="1"/>
          </p:cNvSpPr>
          <p:nvPr>
            <p:ph idx="1"/>
          </p:nvPr>
        </p:nvSpPr>
        <p:spPr/>
        <p:txBody>
          <a:bodyPr/>
          <a:lstStyle/>
          <a:p>
            <a:endParaRPr lang="en-IN"/>
          </a:p>
        </p:txBody>
      </p:sp>
      <p:pic>
        <p:nvPicPr>
          <p:cNvPr id="1026" name="Picture 2" descr="Communications system - Wikipedia">
            <a:extLst>
              <a:ext uri="{FF2B5EF4-FFF2-40B4-BE49-F238E27FC236}">
                <a16:creationId xmlns:a16="http://schemas.microsoft.com/office/drawing/2014/main" id="{9FEA5D37-D1BD-5038-C0DC-C3BD7924C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84" y="2298237"/>
            <a:ext cx="9535343" cy="307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684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8533-F6FE-A618-A41C-AF027D39CC77}"/>
              </a:ext>
            </a:extLst>
          </p:cNvPr>
          <p:cNvSpPr>
            <a:spLocks noGrp="1"/>
          </p:cNvSpPr>
          <p:nvPr>
            <p:ph type="title"/>
          </p:nvPr>
        </p:nvSpPr>
        <p:spPr/>
        <p:txBody>
          <a:bodyPr/>
          <a:lstStyle/>
          <a:p>
            <a:r>
              <a:rPr lang="en-IN" dirty="0"/>
              <a:t>LAN – Earlier and Now</a:t>
            </a:r>
          </a:p>
        </p:txBody>
      </p:sp>
      <p:sp>
        <p:nvSpPr>
          <p:cNvPr id="3" name="Content Placeholder 2">
            <a:extLst>
              <a:ext uri="{FF2B5EF4-FFF2-40B4-BE49-F238E27FC236}">
                <a16:creationId xmlns:a16="http://schemas.microsoft.com/office/drawing/2014/main" id="{F76AFCAC-0626-D87D-0D7A-E135BBF9E8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7297F2-4C40-852A-A6D0-C9C5084D74D1}"/>
              </a:ext>
            </a:extLst>
          </p:cNvPr>
          <p:cNvPicPr>
            <a:picLocks noChangeAspect="1"/>
          </p:cNvPicPr>
          <p:nvPr/>
        </p:nvPicPr>
        <p:blipFill>
          <a:blip r:embed="rId2"/>
          <a:stretch>
            <a:fillRect/>
          </a:stretch>
        </p:blipFill>
        <p:spPr>
          <a:xfrm>
            <a:off x="1937532" y="1825625"/>
            <a:ext cx="7329757" cy="4261997"/>
          </a:xfrm>
          <a:prstGeom prst="rect">
            <a:avLst/>
          </a:prstGeom>
        </p:spPr>
      </p:pic>
    </p:spTree>
    <p:extLst>
      <p:ext uri="{BB962C8B-B14F-4D97-AF65-F5344CB8AC3E}">
        <p14:creationId xmlns:p14="http://schemas.microsoft.com/office/powerpoint/2010/main" val="224956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AFDC6-B872-B086-EE94-8C090B1440BE}"/>
              </a:ext>
            </a:extLst>
          </p:cNvPr>
          <p:cNvSpPr>
            <a:spLocks noGrp="1"/>
          </p:cNvSpPr>
          <p:nvPr>
            <p:ph type="title"/>
          </p:nvPr>
        </p:nvSpPr>
        <p:spPr/>
        <p:txBody>
          <a:bodyPr/>
          <a:lstStyle/>
          <a:p>
            <a:r>
              <a:rPr lang="en-IN" dirty="0"/>
              <a:t>Wide Area Network (WAN)</a:t>
            </a:r>
          </a:p>
        </p:txBody>
      </p:sp>
      <p:sp>
        <p:nvSpPr>
          <p:cNvPr id="3" name="Content Placeholder 2">
            <a:extLst>
              <a:ext uri="{FF2B5EF4-FFF2-40B4-BE49-F238E27FC236}">
                <a16:creationId xmlns:a16="http://schemas.microsoft.com/office/drawing/2014/main" id="{70A71FD3-B973-48A4-C3A1-C4B73F22B357}"/>
              </a:ext>
            </a:extLst>
          </p:cNvPr>
          <p:cNvSpPr>
            <a:spLocks noGrp="1"/>
          </p:cNvSpPr>
          <p:nvPr>
            <p:ph idx="1"/>
          </p:nvPr>
        </p:nvSpPr>
        <p:spPr/>
        <p:txBody>
          <a:bodyPr>
            <a:normAutofit/>
          </a:bodyPr>
          <a:lstStyle/>
          <a:p>
            <a:r>
              <a:rPr lang="en-US" dirty="0"/>
              <a:t>A </a:t>
            </a:r>
            <a:r>
              <a:rPr lang="en-US" b="1" dirty="0"/>
              <a:t>Wide Area Network (WAN)</a:t>
            </a:r>
            <a:r>
              <a:rPr lang="en-US" dirty="0"/>
              <a:t> spans a large geographical area, often a  country or continent</a:t>
            </a:r>
          </a:p>
          <a:p>
            <a:r>
              <a:rPr lang="en-US" dirty="0"/>
              <a:t>Example: Two LANs can be connected to form a WAN</a:t>
            </a:r>
            <a:endParaRPr lang="en-IN" dirty="0"/>
          </a:p>
        </p:txBody>
      </p:sp>
      <p:pic>
        <p:nvPicPr>
          <p:cNvPr id="4" name="Picture 3">
            <a:extLst>
              <a:ext uri="{FF2B5EF4-FFF2-40B4-BE49-F238E27FC236}">
                <a16:creationId xmlns:a16="http://schemas.microsoft.com/office/drawing/2014/main" id="{94269C63-A386-15CC-7C28-3F294DE26A33}"/>
              </a:ext>
            </a:extLst>
          </p:cNvPr>
          <p:cNvPicPr>
            <a:picLocks noChangeAspect="1"/>
          </p:cNvPicPr>
          <p:nvPr/>
        </p:nvPicPr>
        <p:blipFill>
          <a:blip r:embed="rId2"/>
          <a:stretch>
            <a:fillRect/>
          </a:stretch>
        </p:blipFill>
        <p:spPr>
          <a:xfrm>
            <a:off x="910605" y="3654252"/>
            <a:ext cx="10370789" cy="2202018"/>
          </a:xfrm>
          <a:prstGeom prst="rect">
            <a:avLst/>
          </a:prstGeom>
        </p:spPr>
      </p:pic>
    </p:spTree>
    <p:extLst>
      <p:ext uri="{BB962C8B-B14F-4D97-AF65-F5344CB8AC3E}">
        <p14:creationId xmlns:p14="http://schemas.microsoft.com/office/powerpoint/2010/main" val="306957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5A2CF-DCEB-AD52-9F29-D88D3AD834EA}"/>
              </a:ext>
            </a:extLst>
          </p:cNvPr>
          <p:cNvSpPr>
            <a:spLocks noGrp="1"/>
          </p:cNvSpPr>
          <p:nvPr>
            <p:ph type="title"/>
          </p:nvPr>
        </p:nvSpPr>
        <p:spPr/>
        <p:txBody>
          <a:bodyPr/>
          <a:lstStyle/>
          <a:p>
            <a:r>
              <a:rPr lang="en-IN" dirty="0"/>
              <a:t>Sessions 3 and 4</a:t>
            </a:r>
          </a:p>
        </p:txBody>
      </p:sp>
      <p:sp>
        <p:nvSpPr>
          <p:cNvPr id="5" name="Text Placeholder 4">
            <a:extLst>
              <a:ext uri="{FF2B5EF4-FFF2-40B4-BE49-F238E27FC236}">
                <a16:creationId xmlns:a16="http://schemas.microsoft.com/office/drawing/2014/main" id="{5E217414-4461-9A52-035C-B61F1E929FE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837348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5456A-E86E-FED0-07C7-0C7A407E0A8F}"/>
              </a:ext>
            </a:extLst>
          </p:cNvPr>
          <p:cNvSpPr>
            <a:spLocks noGrp="1"/>
          </p:cNvSpPr>
          <p:nvPr>
            <p:ph type="title"/>
          </p:nvPr>
        </p:nvSpPr>
        <p:spPr/>
        <p:txBody>
          <a:bodyPr/>
          <a:lstStyle/>
          <a:p>
            <a:r>
              <a:rPr lang="en-IN" dirty="0"/>
              <a:t>Protocol</a:t>
            </a:r>
          </a:p>
        </p:txBody>
      </p:sp>
      <p:sp>
        <p:nvSpPr>
          <p:cNvPr id="3" name="Content Placeholder 2">
            <a:extLst>
              <a:ext uri="{FF2B5EF4-FFF2-40B4-BE49-F238E27FC236}">
                <a16:creationId xmlns:a16="http://schemas.microsoft.com/office/drawing/2014/main" id="{A7D733E1-FE41-81FC-2844-7F13799AC180}"/>
              </a:ext>
            </a:extLst>
          </p:cNvPr>
          <p:cNvSpPr>
            <a:spLocks noGrp="1"/>
          </p:cNvSpPr>
          <p:nvPr>
            <p:ph idx="1"/>
          </p:nvPr>
        </p:nvSpPr>
        <p:spPr/>
        <p:txBody>
          <a:bodyPr>
            <a:normAutofit/>
          </a:bodyPr>
          <a:lstStyle/>
          <a:p>
            <a:r>
              <a:rPr lang="en-US" dirty="0"/>
              <a:t>Communication between two people or two devices needs to follow some </a:t>
            </a:r>
            <a:r>
              <a:rPr lang="en-US" b="1" dirty="0"/>
              <a:t>protocol</a:t>
            </a:r>
          </a:p>
          <a:p>
            <a:r>
              <a:rPr lang="en-US" dirty="0"/>
              <a:t>A protocol is a set of rules that governs communication</a:t>
            </a:r>
          </a:p>
          <a:p>
            <a:r>
              <a:rPr lang="en-US" dirty="0"/>
              <a:t>For example, in a face-to-face communication between two persons, there is a set of implicit rules in each culture that define how two persons should start the communication, how to continue the communication, and how to end the communication</a:t>
            </a:r>
          </a:p>
        </p:txBody>
      </p:sp>
    </p:spTree>
    <p:extLst>
      <p:ext uri="{BB962C8B-B14F-4D97-AF65-F5344CB8AC3E}">
        <p14:creationId xmlns:p14="http://schemas.microsoft.com/office/powerpoint/2010/main" val="2093805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91A8-A98B-4070-F359-C19D52A48DB4}"/>
              </a:ext>
            </a:extLst>
          </p:cNvPr>
          <p:cNvSpPr>
            <a:spLocks noGrp="1"/>
          </p:cNvSpPr>
          <p:nvPr>
            <p:ph type="title"/>
          </p:nvPr>
        </p:nvSpPr>
        <p:spPr/>
        <p:txBody>
          <a:bodyPr/>
          <a:lstStyle/>
          <a:p>
            <a:r>
              <a:rPr lang="en-IN" dirty="0"/>
              <a:t>Network Software</a:t>
            </a:r>
          </a:p>
        </p:txBody>
      </p:sp>
      <p:sp>
        <p:nvSpPr>
          <p:cNvPr id="3" name="Content Placeholder 2">
            <a:extLst>
              <a:ext uri="{FF2B5EF4-FFF2-40B4-BE49-F238E27FC236}">
                <a16:creationId xmlns:a16="http://schemas.microsoft.com/office/drawing/2014/main" id="{58AB0BF2-49AA-B839-85A5-34B084758AE2}"/>
              </a:ext>
            </a:extLst>
          </p:cNvPr>
          <p:cNvSpPr>
            <a:spLocks noGrp="1"/>
          </p:cNvSpPr>
          <p:nvPr>
            <p:ph idx="1"/>
          </p:nvPr>
        </p:nvSpPr>
        <p:spPr/>
        <p:txBody>
          <a:bodyPr>
            <a:normAutofit/>
          </a:bodyPr>
          <a:lstStyle/>
          <a:p>
            <a:r>
              <a:rPr lang="en-US" dirty="0"/>
              <a:t>Network software uses a </a:t>
            </a:r>
            <a:r>
              <a:rPr lang="en-US" b="1" dirty="0"/>
              <a:t>protocol stack</a:t>
            </a:r>
            <a:endParaRPr lang="en-US" dirty="0"/>
          </a:p>
          <a:p>
            <a:r>
              <a:rPr lang="en-US" dirty="0"/>
              <a:t>A protocol stack contains many </a:t>
            </a:r>
            <a:r>
              <a:rPr lang="en-US" b="1" dirty="0"/>
              <a:t>layers </a:t>
            </a:r>
            <a:r>
              <a:rPr lang="en-US" dirty="0"/>
              <a:t>or </a:t>
            </a:r>
            <a:r>
              <a:rPr lang="en-US" b="1" dirty="0"/>
              <a:t>levels</a:t>
            </a:r>
          </a:p>
          <a:p>
            <a:r>
              <a:rPr lang="en-US" dirty="0"/>
              <a:t>Each layer provides some services to the layer above it</a:t>
            </a:r>
          </a:p>
          <a:p>
            <a:r>
              <a:rPr lang="en-US" dirty="0"/>
              <a:t>Each layer hides complexity of its work from the layer above it</a:t>
            </a:r>
          </a:p>
          <a:p>
            <a:r>
              <a:rPr lang="en-US" dirty="0"/>
              <a:t>Creates a protocol hierarchy</a:t>
            </a:r>
          </a:p>
          <a:p>
            <a:endParaRPr lang="en-IN" dirty="0"/>
          </a:p>
        </p:txBody>
      </p:sp>
    </p:spTree>
    <p:extLst>
      <p:ext uri="{BB962C8B-B14F-4D97-AF65-F5344CB8AC3E}">
        <p14:creationId xmlns:p14="http://schemas.microsoft.com/office/powerpoint/2010/main" val="1484980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4FC75-618F-B6F7-8355-AB564D6248AE}"/>
              </a:ext>
            </a:extLst>
          </p:cNvPr>
          <p:cNvSpPr>
            <a:spLocks noGrp="1"/>
          </p:cNvSpPr>
          <p:nvPr>
            <p:ph type="title"/>
          </p:nvPr>
        </p:nvSpPr>
        <p:spPr/>
        <p:txBody>
          <a:bodyPr/>
          <a:lstStyle/>
          <a:p>
            <a:r>
              <a:rPr lang="en-IN" dirty="0"/>
              <a:t>Protocol Hierarchy Example</a:t>
            </a:r>
          </a:p>
        </p:txBody>
      </p:sp>
      <p:sp>
        <p:nvSpPr>
          <p:cNvPr id="3" name="Content Placeholder 2">
            <a:extLst>
              <a:ext uri="{FF2B5EF4-FFF2-40B4-BE49-F238E27FC236}">
                <a16:creationId xmlns:a16="http://schemas.microsoft.com/office/drawing/2014/main" id="{EA671F99-F66C-C842-D84F-A48A8B7BC197}"/>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7784C5E5-5BC1-DA5F-EA4A-299447817647}"/>
              </a:ext>
            </a:extLst>
          </p:cNvPr>
          <p:cNvPicPr>
            <a:picLocks noChangeAspect="1"/>
          </p:cNvPicPr>
          <p:nvPr/>
        </p:nvPicPr>
        <p:blipFill>
          <a:blip r:embed="rId2"/>
          <a:stretch>
            <a:fillRect/>
          </a:stretch>
        </p:blipFill>
        <p:spPr>
          <a:xfrm>
            <a:off x="2849136" y="1372992"/>
            <a:ext cx="6493727" cy="5002234"/>
          </a:xfrm>
          <a:prstGeom prst="rect">
            <a:avLst/>
          </a:prstGeom>
        </p:spPr>
      </p:pic>
    </p:spTree>
    <p:extLst>
      <p:ext uri="{BB962C8B-B14F-4D97-AF65-F5344CB8AC3E}">
        <p14:creationId xmlns:p14="http://schemas.microsoft.com/office/powerpoint/2010/main" val="374900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1011-24A2-5248-2DE6-47B095B0997B}"/>
              </a:ext>
            </a:extLst>
          </p:cNvPr>
          <p:cNvSpPr>
            <a:spLocks noGrp="1"/>
          </p:cNvSpPr>
          <p:nvPr>
            <p:ph type="title"/>
          </p:nvPr>
        </p:nvSpPr>
        <p:spPr/>
        <p:txBody>
          <a:bodyPr/>
          <a:lstStyle/>
          <a:p>
            <a:r>
              <a:rPr lang="en-IN" dirty="0"/>
              <a:t>OSI</a:t>
            </a:r>
          </a:p>
        </p:txBody>
      </p:sp>
      <p:sp>
        <p:nvSpPr>
          <p:cNvPr id="3" name="Content Placeholder 2">
            <a:extLst>
              <a:ext uri="{FF2B5EF4-FFF2-40B4-BE49-F238E27FC236}">
                <a16:creationId xmlns:a16="http://schemas.microsoft.com/office/drawing/2014/main" id="{628CE505-8932-D305-676F-8B5AAC0510C2}"/>
              </a:ext>
            </a:extLst>
          </p:cNvPr>
          <p:cNvSpPr>
            <a:spLocks noGrp="1"/>
          </p:cNvSpPr>
          <p:nvPr>
            <p:ph idx="1"/>
          </p:nvPr>
        </p:nvSpPr>
        <p:spPr/>
        <p:txBody>
          <a:bodyPr/>
          <a:lstStyle/>
          <a:p>
            <a:r>
              <a:rPr lang="en-IN" b="1" dirty="0"/>
              <a:t>Open Systems Interconnection</a:t>
            </a:r>
          </a:p>
          <a:p>
            <a:r>
              <a:rPr lang="en-IN" dirty="0"/>
              <a:t>Good in theory, not used in practice</a:t>
            </a:r>
          </a:p>
          <a:p>
            <a:r>
              <a:rPr lang="en-IN" dirty="0"/>
              <a:t>Contains 7 layers</a:t>
            </a:r>
          </a:p>
          <a:p>
            <a:r>
              <a:rPr lang="en-IN" dirty="0"/>
              <a:t>Sometimes also called ISO/OSI</a:t>
            </a:r>
          </a:p>
        </p:txBody>
      </p:sp>
    </p:spTree>
    <p:extLst>
      <p:ext uri="{BB962C8B-B14F-4D97-AF65-F5344CB8AC3E}">
        <p14:creationId xmlns:p14="http://schemas.microsoft.com/office/powerpoint/2010/main" val="307664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772" name="Group 3">
            <a:extLst>
              <a:ext uri="{FF2B5EF4-FFF2-40B4-BE49-F238E27FC236}">
                <a16:creationId xmlns:a16="http://schemas.microsoft.com/office/drawing/2014/main" id="{72ECA89D-5CF5-6585-1526-83DEE1F3B57F}"/>
              </a:ext>
            </a:extLst>
          </p:cNvPr>
          <p:cNvGrpSpPr>
            <a:grpSpLocks/>
          </p:cNvGrpSpPr>
          <p:nvPr/>
        </p:nvGrpSpPr>
        <p:grpSpPr bwMode="auto">
          <a:xfrm>
            <a:off x="2362201" y="1676401"/>
            <a:ext cx="7389813" cy="4265613"/>
            <a:chOff x="528" y="1056"/>
            <a:chExt cx="4655" cy="2687"/>
          </a:xfrm>
        </p:grpSpPr>
        <p:sp>
          <p:nvSpPr>
            <p:cNvPr id="32774" name="Rectangle 4">
              <a:extLst>
                <a:ext uri="{FF2B5EF4-FFF2-40B4-BE49-F238E27FC236}">
                  <a16:creationId xmlns:a16="http://schemas.microsoft.com/office/drawing/2014/main" id="{D588EB25-BEE8-2506-9F77-BF6645DABBBA}"/>
                </a:ext>
              </a:extLst>
            </p:cNvPr>
            <p:cNvSpPr>
              <a:spLocks noChangeArrowheads="1"/>
            </p:cNvSpPr>
            <p:nvPr/>
          </p:nvSpPr>
          <p:spPr bwMode="auto">
            <a:xfrm>
              <a:off x="528" y="1056"/>
              <a:ext cx="4655" cy="2687"/>
            </a:xfrm>
            <a:prstGeom prst="rect">
              <a:avLst/>
            </a:prstGeom>
            <a:solidFill>
              <a:srgbClr val="00FF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32775" name="Text Box 5">
              <a:extLst>
                <a:ext uri="{FF2B5EF4-FFF2-40B4-BE49-F238E27FC236}">
                  <a16:creationId xmlns:a16="http://schemas.microsoft.com/office/drawing/2014/main" id="{1EB513B5-7450-03A0-7678-DB55A85BE98F}"/>
                </a:ext>
              </a:extLst>
            </p:cNvPr>
            <p:cNvSpPr txBox="1">
              <a:spLocks noChangeArrowheads="1"/>
            </p:cNvSpPr>
            <p:nvPr/>
          </p:nvSpPr>
          <p:spPr bwMode="auto">
            <a:xfrm>
              <a:off x="1170" y="1295"/>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Application Layer</a:t>
              </a:r>
            </a:p>
          </p:txBody>
        </p:sp>
        <p:sp>
          <p:nvSpPr>
            <p:cNvPr id="32776" name="Text Box 6">
              <a:extLst>
                <a:ext uri="{FF2B5EF4-FFF2-40B4-BE49-F238E27FC236}">
                  <a16:creationId xmlns:a16="http://schemas.microsoft.com/office/drawing/2014/main" id="{731DD5A7-29AB-69EB-EEFE-3D9ED0126DED}"/>
                </a:ext>
              </a:extLst>
            </p:cNvPr>
            <p:cNvSpPr txBox="1">
              <a:spLocks noChangeArrowheads="1"/>
            </p:cNvSpPr>
            <p:nvPr/>
          </p:nvSpPr>
          <p:spPr bwMode="auto">
            <a:xfrm>
              <a:off x="1170" y="1637"/>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Presentation Layer</a:t>
              </a:r>
            </a:p>
          </p:txBody>
        </p:sp>
        <p:sp>
          <p:nvSpPr>
            <p:cNvPr id="32777" name="Text Box 7">
              <a:extLst>
                <a:ext uri="{FF2B5EF4-FFF2-40B4-BE49-F238E27FC236}">
                  <a16:creationId xmlns:a16="http://schemas.microsoft.com/office/drawing/2014/main" id="{1F6FD318-A5A9-0E8E-F4C1-34E2E8F29902}"/>
                </a:ext>
              </a:extLst>
            </p:cNvPr>
            <p:cNvSpPr txBox="1">
              <a:spLocks noChangeArrowheads="1"/>
            </p:cNvSpPr>
            <p:nvPr/>
          </p:nvSpPr>
          <p:spPr bwMode="auto">
            <a:xfrm>
              <a:off x="1170" y="1979"/>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Session Layer</a:t>
              </a:r>
            </a:p>
          </p:txBody>
        </p:sp>
        <p:sp>
          <p:nvSpPr>
            <p:cNvPr id="32778" name="Text Box 8">
              <a:extLst>
                <a:ext uri="{FF2B5EF4-FFF2-40B4-BE49-F238E27FC236}">
                  <a16:creationId xmlns:a16="http://schemas.microsoft.com/office/drawing/2014/main" id="{8639F297-635C-FB19-0B09-7449C3879F0E}"/>
                </a:ext>
              </a:extLst>
            </p:cNvPr>
            <p:cNvSpPr txBox="1">
              <a:spLocks noChangeArrowheads="1"/>
            </p:cNvSpPr>
            <p:nvPr/>
          </p:nvSpPr>
          <p:spPr bwMode="auto">
            <a:xfrm>
              <a:off x="1170" y="232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Transport Layer</a:t>
              </a:r>
            </a:p>
          </p:txBody>
        </p:sp>
        <p:sp>
          <p:nvSpPr>
            <p:cNvPr id="32779" name="Text Box 9">
              <a:extLst>
                <a:ext uri="{FF2B5EF4-FFF2-40B4-BE49-F238E27FC236}">
                  <a16:creationId xmlns:a16="http://schemas.microsoft.com/office/drawing/2014/main" id="{D8BB66BF-1AA6-64DB-6BCE-A274B48B0D7A}"/>
                </a:ext>
              </a:extLst>
            </p:cNvPr>
            <p:cNvSpPr txBox="1">
              <a:spLocks noChangeArrowheads="1"/>
            </p:cNvSpPr>
            <p:nvPr/>
          </p:nvSpPr>
          <p:spPr bwMode="auto">
            <a:xfrm>
              <a:off x="1170" y="2648"/>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Network Layer</a:t>
              </a:r>
            </a:p>
          </p:txBody>
        </p:sp>
        <p:sp>
          <p:nvSpPr>
            <p:cNvPr id="32780" name="Text Box 10">
              <a:extLst>
                <a:ext uri="{FF2B5EF4-FFF2-40B4-BE49-F238E27FC236}">
                  <a16:creationId xmlns:a16="http://schemas.microsoft.com/office/drawing/2014/main" id="{47C1CD87-D3EA-C200-8ECB-65CB078CA853}"/>
                </a:ext>
              </a:extLst>
            </p:cNvPr>
            <p:cNvSpPr txBox="1">
              <a:spLocks noChangeArrowheads="1"/>
            </p:cNvSpPr>
            <p:nvPr/>
          </p:nvSpPr>
          <p:spPr bwMode="auto">
            <a:xfrm>
              <a:off x="1170" y="2990"/>
              <a:ext cx="3531" cy="256"/>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Data Link Layer</a:t>
              </a:r>
            </a:p>
          </p:txBody>
        </p:sp>
        <p:sp>
          <p:nvSpPr>
            <p:cNvPr id="32781" name="Text Box 11">
              <a:extLst>
                <a:ext uri="{FF2B5EF4-FFF2-40B4-BE49-F238E27FC236}">
                  <a16:creationId xmlns:a16="http://schemas.microsoft.com/office/drawing/2014/main" id="{6A8D2445-64FA-D9CF-E3D9-F4A58C98C3E2}"/>
                </a:ext>
              </a:extLst>
            </p:cNvPr>
            <p:cNvSpPr txBox="1">
              <a:spLocks noChangeArrowheads="1"/>
            </p:cNvSpPr>
            <p:nvPr/>
          </p:nvSpPr>
          <p:spPr bwMode="auto">
            <a:xfrm>
              <a:off x="1170" y="3332"/>
              <a:ext cx="3531" cy="255"/>
            </a:xfrm>
            <a:prstGeom prst="rect">
              <a:avLst/>
            </a:prstGeom>
            <a:gradFill rotWithShape="0">
              <a:gsLst>
                <a:gs pos="0">
                  <a:srgbClr val="CCFFFF"/>
                </a:gs>
                <a:gs pos="100000">
                  <a:srgbClr val="FFFFFF"/>
                </a:gs>
              </a:gsLst>
              <a:lin ang="5400000" scaled="1"/>
            </a:gra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b="1">
                  <a:solidFill>
                    <a:srgbClr val="000000"/>
                  </a:solidFill>
                  <a:latin typeface="Times New Roman" panose="02020603050405020304" pitchFamily="18" charset="0"/>
                </a:rPr>
                <a:t>Physical Layer</a:t>
              </a:r>
            </a:p>
          </p:txBody>
        </p:sp>
      </p:grpSp>
      <p:sp>
        <p:nvSpPr>
          <p:cNvPr id="2" name="Title 1">
            <a:extLst>
              <a:ext uri="{FF2B5EF4-FFF2-40B4-BE49-F238E27FC236}">
                <a16:creationId xmlns:a16="http://schemas.microsoft.com/office/drawing/2014/main" id="{12DAD5D9-E94F-E4EF-CB8C-37C9A94AD14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Layers in OSI</a:t>
            </a: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39FCF-C56E-71D6-EB26-53E61CBFE05F}"/>
              </a:ext>
            </a:extLst>
          </p:cNvPr>
          <p:cNvSpPr>
            <a:spLocks noGrp="1"/>
          </p:cNvSpPr>
          <p:nvPr>
            <p:ph type="title"/>
          </p:nvPr>
        </p:nvSpPr>
        <p:spPr/>
        <p:txBody>
          <a:bodyPr/>
          <a:lstStyle/>
          <a:p>
            <a:r>
              <a:rPr lang="en-IN" dirty="0"/>
              <a:t>An Exchange using the OSI Model</a:t>
            </a:r>
          </a:p>
        </p:txBody>
      </p:sp>
      <p:sp>
        <p:nvSpPr>
          <p:cNvPr id="3" name="Content Placeholder 2">
            <a:extLst>
              <a:ext uri="{FF2B5EF4-FFF2-40B4-BE49-F238E27FC236}">
                <a16:creationId xmlns:a16="http://schemas.microsoft.com/office/drawing/2014/main" id="{0B9B3569-C2EA-F373-CCFB-7544847E6A3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3D469DDA-2A6E-E431-B5FA-99536E1463B5}"/>
              </a:ext>
            </a:extLst>
          </p:cNvPr>
          <p:cNvPicPr>
            <a:picLocks noChangeAspect="1"/>
          </p:cNvPicPr>
          <p:nvPr/>
        </p:nvPicPr>
        <p:blipFill>
          <a:blip r:embed="rId2"/>
          <a:stretch>
            <a:fillRect/>
          </a:stretch>
        </p:blipFill>
        <p:spPr>
          <a:xfrm>
            <a:off x="2148751" y="1541455"/>
            <a:ext cx="7169910" cy="4489784"/>
          </a:xfrm>
          <a:prstGeom prst="rect">
            <a:avLst/>
          </a:prstGeom>
        </p:spPr>
      </p:pic>
    </p:spTree>
    <p:extLst>
      <p:ext uri="{BB962C8B-B14F-4D97-AF65-F5344CB8AC3E}">
        <p14:creationId xmlns:p14="http://schemas.microsoft.com/office/powerpoint/2010/main" val="1166234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6501C-FBE5-43B1-CBD1-4BD5D4D83D7E}"/>
              </a:ext>
            </a:extLst>
          </p:cNvPr>
          <p:cNvSpPr>
            <a:spLocks noGrp="1"/>
          </p:cNvSpPr>
          <p:nvPr>
            <p:ph type="title"/>
          </p:nvPr>
        </p:nvSpPr>
        <p:spPr/>
        <p:txBody>
          <a:bodyPr/>
          <a:lstStyle/>
          <a:p>
            <a:r>
              <a:rPr lang="en-IN" dirty="0"/>
              <a:t>The Application Layer</a:t>
            </a:r>
          </a:p>
        </p:txBody>
      </p:sp>
      <p:sp>
        <p:nvSpPr>
          <p:cNvPr id="3" name="Content Placeholder 2">
            <a:extLst>
              <a:ext uri="{FF2B5EF4-FFF2-40B4-BE49-F238E27FC236}">
                <a16:creationId xmlns:a16="http://schemas.microsoft.com/office/drawing/2014/main" id="{07E3D9CC-9CF3-05CF-8007-C1D5D67EEC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60BD88-1B0F-DD6E-9C0F-A30C1841E73E}"/>
              </a:ext>
            </a:extLst>
          </p:cNvPr>
          <p:cNvPicPr>
            <a:picLocks noChangeAspect="1"/>
          </p:cNvPicPr>
          <p:nvPr/>
        </p:nvPicPr>
        <p:blipFill>
          <a:blip r:embed="rId2"/>
          <a:stretch>
            <a:fillRect/>
          </a:stretch>
        </p:blipFill>
        <p:spPr>
          <a:xfrm>
            <a:off x="1378422" y="1441681"/>
            <a:ext cx="9234781" cy="4858066"/>
          </a:xfrm>
          <a:prstGeom prst="rect">
            <a:avLst/>
          </a:prstGeom>
        </p:spPr>
      </p:pic>
    </p:spTree>
    <p:extLst>
      <p:ext uri="{BB962C8B-B14F-4D97-AF65-F5344CB8AC3E}">
        <p14:creationId xmlns:p14="http://schemas.microsoft.com/office/powerpoint/2010/main" val="360549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571C-DB03-0CB5-8672-34032D56CFF4}"/>
              </a:ext>
            </a:extLst>
          </p:cNvPr>
          <p:cNvSpPr>
            <a:spLocks noGrp="1"/>
          </p:cNvSpPr>
          <p:nvPr>
            <p:ph type="title"/>
          </p:nvPr>
        </p:nvSpPr>
        <p:spPr/>
        <p:txBody>
          <a:bodyPr/>
          <a:lstStyle/>
          <a:p>
            <a:r>
              <a:rPr lang="en-IN" dirty="0"/>
              <a:t>Introduction to Communication System</a:t>
            </a:r>
          </a:p>
        </p:txBody>
      </p:sp>
      <p:sp>
        <p:nvSpPr>
          <p:cNvPr id="3" name="Content Placeholder 2">
            <a:extLst>
              <a:ext uri="{FF2B5EF4-FFF2-40B4-BE49-F238E27FC236}">
                <a16:creationId xmlns:a16="http://schemas.microsoft.com/office/drawing/2014/main" id="{EBB8146D-8AF3-129C-FE4B-10DAA9626B12}"/>
              </a:ext>
            </a:extLst>
          </p:cNvPr>
          <p:cNvSpPr>
            <a:spLocks noGrp="1"/>
          </p:cNvSpPr>
          <p:nvPr>
            <p:ph idx="1"/>
          </p:nvPr>
        </p:nvSpPr>
        <p:spPr/>
        <p:txBody>
          <a:bodyPr>
            <a:normAutofit fontScale="92500" lnSpcReduction="20000"/>
          </a:bodyPr>
          <a:lstStyle/>
          <a:p>
            <a:r>
              <a:rPr lang="en-US" b="1" dirty="0"/>
              <a:t>Communication system </a:t>
            </a:r>
            <a:r>
              <a:rPr lang="en-US" dirty="0"/>
              <a:t>allows exchange of data between two stations, </a:t>
            </a:r>
            <a:r>
              <a:rPr lang="en-US" b="1" dirty="0"/>
              <a:t>transmitter </a:t>
            </a:r>
            <a:r>
              <a:rPr lang="en-US" dirty="0"/>
              <a:t>and </a:t>
            </a:r>
            <a:r>
              <a:rPr lang="en-US" b="1" dirty="0"/>
              <a:t>receiver</a:t>
            </a:r>
          </a:p>
          <a:p>
            <a:r>
              <a:rPr lang="en-US" b="1" dirty="0"/>
              <a:t>Signals </a:t>
            </a:r>
            <a:r>
              <a:rPr lang="en-US" dirty="0"/>
              <a:t>pass from </a:t>
            </a:r>
            <a:r>
              <a:rPr lang="en-US" b="1" dirty="0"/>
              <a:t>source </a:t>
            </a:r>
            <a:r>
              <a:rPr lang="en-US" dirty="0"/>
              <a:t>to </a:t>
            </a:r>
            <a:r>
              <a:rPr lang="en-US" b="1" dirty="0"/>
              <a:t>destination</a:t>
            </a:r>
            <a:r>
              <a:rPr lang="en-US" dirty="0"/>
              <a:t> through what is called </a:t>
            </a:r>
            <a:r>
              <a:rPr lang="en-US" b="1" dirty="0"/>
              <a:t>channel</a:t>
            </a:r>
            <a:r>
              <a:rPr lang="en-US" dirty="0"/>
              <a:t>, which represents a way that signal use it to move from source toward destination</a:t>
            </a:r>
          </a:p>
          <a:p>
            <a:r>
              <a:rPr lang="en-US" dirty="0"/>
              <a:t>To transmit signals in communication system, it must be first processed in several stages, beginning from </a:t>
            </a:r>
            <a:r>
              <a:rPr lang="en-US" b="1" dirty="0"/>
              <a:t>signal representation</a:t>
            </a:r>
            <a:r>
              <a:rPr lang="en-US" dirty="0"/>
              <a:t>, to </a:t>
            </a:r>
            <a:r>
              <a:rPr lang="en-US" b="1" dirty="0"/>
              <a:t>signal shaping </a:t>
            </a:r>
            <a:r>
              <a:rPr lang="en-US" dirty="0"/>
              <a:t>until </a:t>
            </a:r>
            <a:r>
              <a:rPr lang="en-US" b="1" dirty="0"/>
              <a:t>encoding </a:t>
            </a:r>
            <a:r>
              <a:rPr lang="en-US" dirty="0"/>
              <a:t>and </a:t>
            </a:r>
            <a:r>
              <a:rPr lang="en-US" b="1" dirty="0"/>
              <a:t>modulation</a:t>
            </a:r>
          </a:p>
          <a:p>
            <a:r>
              <a:rPr lang="en-US" dirty="0"/>
              <a:t>After preparing the transmitted signal, it is passed to the </a:t>
            </a:r>
            <a:r>
              <a:rPr lang="en-US" b="1" dirty="0"/>
              <a:t>transmission line </a:t>
            </a:r>
            <a:r>
              <a:rPr lang="en-US" dirty="0"/>
              <a:t>of channel</a:t>
            </a:r>
          </a:p>
          <a:p>
            <a:r>
              <a:rPr lang="en-US" dirty="0"/>
              <a:t>Due to the signal crossing this media it faces many impairments such as </a:t>
            </a:r>
            <a:r>
              <a:rPr lang="en-US" b="1" dirty="0"/>
              <a:t>noise</a:t>
            </a:r>
            <a:r>
              <a:rPr lang="en-US" dirty="0"/>
              <a:t>, </a:t>
            </a:r>
            <a:r>
              <a:rPr lang="en-US" b="1" dirty="0"/>
              <a:t>attenuation </a:t>
            </a:r>
            <a:r>
              <a:rPr lang="en-US" dirty="0"/>
              <a:t>and </a:t>
            </a:r>
            <a:r>
              <a:rPr lang="en-US" b="1" dirty="0"/>
              <a:t>distortion</a:t>
            </a:r>
          </a:p>
          <a:p>
            <a:endParaRPr lang="en-IN" dirty="0"/>
          </a:p>
        </p:txBody>
      </p:sp>
    </p:spTree>
    <p:extLst>
      <p:ext uri="{BB962C8B-B14F-4D97-AF65-F5344CB8AC3E}">
        <p14:creationId xmlns:p14="http://schemas.microsoft.com/office/powerpoint/2010/main" val="373745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DD3E-2EB6-AEDE-CA38-8C8C2C3605DB}"/>
              </a:ext>
            </a:extLst>
          </p:cNvPr>
          <p:cNvSpPr>
            <a:spLocks noGrp="1"/>
          </p:cNvSpPr>
          <p:nvPr>
            <p:ph type="title"/>
          </p:nvPr>
        </p:nvSpPr>
        <p:spPr/>
        <p:txBody>
          <a:bodyPr/>
          <a:lstStyle/>
          <a:p>
            <a:r>
              <a:rPr lang="en-IN" dirty="0"/>
              <a:t>Application Layer</a:t>
            </a:r>
          </a:p>
        </p:txBody>
      </p:sp>
      <p:sp>
        <p:nvSpPr>
          <p:cNvPr id="3" name="Content Placeholder 2">
            <a:extLst>
              <a:ext uri="{FF2B5EF4-FFF2-40B4-BE49-F238E27FC236}">
                <a16:creationId xmlns:a16="http://schemas.microsoft.com/office/drawing/2014/main" id="{EE9E81BE-E01B-71AF-0EDF-D270FDBCDFF7}"/>
              </a:ext>
            </a:extLst>
          </p:cNvPr>
          <p:cNvSpPr>
            <a:spLocks noGrp="1"/>
          </p:cNvSpPr>
          <p:nvPr>
            <p:ph idx="1"/>
          </p:nvPr>
        </p:nvSpPr>
        <p:spPr/>
        <p:txBody>
          <a:bodyPr/>
          <a:lstStyle/>
          <a:p>
            <a:pPr>
              <a:lnSpc>
                <a:spcPct val="80000"/>
              </a:lnSpc>
              <a:spcBef>
                <a:spcPts val="700"/>
              </a:spcBef>
              <a:buClr>
                <a:srgbClr val="3333CC"/>
              </a:buClr>
              <a:buSzPct val="60000"/>
            </a:pPr>
            <a:r>
              <a:rPr lang="en-US" altLang="en-US" sz="2800" dirty="0">
                <a:solidFill>
                  <a:srgbClr val="000000"/>
                </a:solidFill>
              </a:rPr>
              <a:t>Provides an “application view” to a network (e.g. email, file transmission) </a:t>
            </a:r>
          </a:p>
          <a:p>
            <a:pPr>
              <a:lnSpc>
                <a:spcPct val="80000"/>
              </a:lnSpc>
              <a:spcBef>
                <a:spcPts val="700"/>
              </a:spcBef>
              <a:buClr>
                <a:srgbClr val="3333CC"/>
              </a:buClr>
              <a:buSzPct val="60000"/>
            </a:pPr>
            <a:r>
              <a:rPr lang="en-US" altLang="en-US" sz="2800" dirty="0">
                <a:solidFill>
                  <a:srgbClr val="000000"/>
                </a:solidFill>
              </a:rPr>
              <a:t>Example: Hypertext Transfer Protocol (HTTP) is used to access Web pages</a:t>
            </a:r>
          </a:p>
          <a:p>
            <a:pPr>
              <a:lnSpc>
                <a:spcPct val="80000"/>
              </a:lnSpc>
              <a:spcBef>
                <a:spcPts val="700"/>
              </a:spcBef>
              <a:buClr>
                <a:srgbClr val="3333CC"/>
              </a:buClr>
              <a:buSzPct val="60000"/>
            </a:pPr>
            <a:r>
              <a:rPr lang="en-US" altLang="en-US" sz="2800" b="1" dirty="0">
                <a:solidFill>
                  <a:srgbClr val="000000"/>
                </a:solidFill>
              </a:rPr>
              <a:t>Encapsulation</a:t>
            </a:r>
            <a:r>
              <a:rPr lang="en-US" altLang="en-US" sz="2800" dirty="0">
                <a:solidFill>
                  <a:srgbClr val="000000"/>
                </a:solidFill>
              </a:rPr>
              <a:t> begins here</a:t>
            </a:r>
          </a:p>
          <a:p>
            <a:pPr>
              <a:lnSpc>
                <a:spcPct val="80000"/>
              </a:lnSpc>
              <a:spcBef>
                <a:spcPts val="700"/>
              </a:spcBef>
              <a:buClr>
                <a:srgbClr val="3333CC"/>
              </a:buClr>
              <a:buSzPct val="60000"/>
            </a:pPr>
            <a:r>
              <a:rPr lang="en-US" altLang="en-US" dirty="0">
                <a:solidFill>
                  <a:srgbClr val="000000"/>
                </a:solidFill>
              </a:rPr>
              <a:t>Other examples: Email (SMTP), File transfers (FTP), Querying domain names (DNS)</a:t>
            </a:r>
            <a:endParaRPr lang="en-US" altLang="en-US" sz="2800" dirty="0">
              <a:solidFill>
                <a:srgbClr val="000000"/>
              </a:solidFill>
            </a:endParaRPr>
          </a:p>
        </p:txBody>
      </p:sp>
    </p:spTree>
    <p:extLst>
      <p:ext uri="{BB962C8B-B14F-4D97-AF65-F5344CB8AC3E}">
        <p14:creationId xmlns:p14="http://schemas.microsoft.com/office/powerpoint/2010/main" val="869621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DFCF-A9B8-F882-8397-F1CDC02FB936}"/>
              </a:ext>
            </a:extLst>
          </p:cNvPr>
          <p:cNvSpPr>
            <a:spLocks noGrp="1"/>
          </p:cNvSpPr>
          <p:nvPr>
            <p:ph type="title"/>
          </p:nvPr>
        </p:nvSpPr>
        <p:spPr/>
        <p:txBody>
          <a:bodyPr/>
          <a:lstStyle/>
          <a:p>
            <a:r>
              <a:rPr lang="en-IN" dirty="0"/>
              <a:t>The Presentation Layer</a:t>
            </a:r>
          </a:p>
        </p:txBody>
      </p:sp>
      <p:sp>
        <p:nvSpPr>
          <p:cNvPr id="3" name="Content Placeholder 2">
            <a:extLst>
              <a:ext uri="{FF2B5EF4-FFF2-40B4-BE49-F238E27FC236}">
                <a16:creationId xmlns:a16="http://schemas.microsoft.com/office/drawing/2014/main" id="{67F7E92E-D0D3-DC69-BB9F-DEC761AFEB1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3DEBFE-1118-3768-DB57-A8CB3A1A6413}"/>
              </a:ext>
            </a:extLst>
          </p:cNvPr>
          <p:cNvPicPr>
            <a:picLocks noChangeAspect="1"/>
          </p:cNvPicPr>
          <p:nvPr/>
        </p:nvPicPr>
        <p:blipFill>
          <a:blip r:embed="rId2"/>
          <a:stretch>
            <a:fillRect/>
          </a:stretch>
        </p:blipFill>
        <p:spPr>
          <a:xfrm>
            <a:off x="1283110" y="1965423"/>
            <a:ext cx="9625779" cy="4071741"/>
          </a:xfrm>
          <a:prstGeom prst="rect">
            <a:avLst/>
          </a:prstGeom>
        </p:spPr>
      </p:pic>
    </p:spTree>
    <p:extLst>
      <p:ext uri="{BB962C8B-B14F-4D97-AF65-F5344CB8AC3E}">
        <p14:creationId xmlns:p14="http://schemas.microsoft.com/office/powerpoint/2010/main" val="2573659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E673-B13B-9DCC-0B27-2EC81116E67F}"/>
              </a:ext>
            </a:extLst>
          </p:cNvPr>
          <p:cNvSpPr>
            <a:spLocks noGrp="1"/>
          </p:cNvSpPr>
          <p:nvPr>
            <p:ph type="title"/>
          </p:nvPr>
        </p:nvSpPr>
        <p:spPr/>
        <p:txBody>
          <a:bodyPr/>
          <a:lstStyle/>
          <a:p>
            <a:r>
              <a:rPr lang="en-IN" dirty="0"/>
              <a:t>Presentation Layer</a:t>
            </a:r>
          </a:p>
        </p:txBody>
      </p:sp>
      <p:sp>
        <p:nvSpPr>
          <p:cNvPr id="3" name="Content Placeholder 2">
            <a:extLst>
              <a:ext uri="{FF2B5EF4-FFF2-40B4-BE49-F238E27FC236}">
                <a16:creationId xmlns:a16="http://schemas.microsoft.com/office/drawing/2014/main" id="{39A4C3A1-F4BA-8362-346B-D80561D430A6}"/>
              </a:ext>
            </a:extLst>
          </p:cNvPr>
          <p:cNvSpPr>
            <a:spLocks noGrp="1"/>
          </p:cNvSpPr>
          <p:nvPr>
            <p:ph idx="1"/>
          </p:nvPr>
        </p:nvSpPr>
        <p:spPr/>
        <p:txBody>
          <a:bodyPr/>
          <a:lstStyle/>
          <a:p>
            <a:pPr>
              <a:spcBef>
                <a:spcPts val="800"/>
              </a:spcBef>
              <a:buClr>
                <a:srgbClr val="3333CC"/>
              </a:buClr>
              <a:buSzPct val="60000"/>
            </a:pPr>
            <a:r>
              <a:rPr lang="en-US" altLang="en-US" sz="2800" dirty="0">
                <a:solidFill>
                  <a:srgbClr val="000000"/>
                </a:solidFill>
              </a:rPr>
              <a:t>Translation: Use of a common format to take care of differences (</a:t>
            </a:r>
            <a:r>
              <a:rPr lang="en-US" altLang="en-US" sz="2800" b="1" dirty="0">
                <a:solidFill>
                  <a:srgbClr val="000000"/>
                </a:solidFill>
              </a:rPr>
              <a:t>encoding</a:t>
            </a:r>
            <a:r>
              <a:rPr lang="en-US" altLang="en-US" sz="2800" dirty="0">
                <a:solidFill>
                  <a:srgbClr val="000000"/>
                </a:solidFill>
              </a:rPr>
              <a:t>, number representation </a:t>
            </a:r>
            <a:r>
              <a:rPr lang="en-US" altLang="en-US" sz="2800" dirty="0" err="1">
                <a:solidFill>
                  <a:srgbClr val="000000"/>
                </a:solidFill>
              </a:rPr>
              <a:t>etc</a:t>
            </a:r>
            <a:r>
              <a:rPr lang="en-US" altLang="en-US" sz="2800" dirty="0">
                <a:solidFill>
                  <a:srgbClr val="000000"/>
                </a:solidFill>
              </a:rPr>
              <a:t>)</a:t>
            </a:r>
          </a:p>
          <a:p>
            <a:pPr>
              <a:spcBef>
                <a:spcPts val="800"/>
              </a:spcBef>
              <a:buClr>
                <a:srgbClr val="3333CC"/>
              </a:buClr>
              <a:buSzPct val="60000"/>
            </a:pPr>
            <a:r>
              <a:rPr lang="en-US" altLang="en-US" sz="2800" b="1" dirty="0">
                <a:solidFill>
                  <a:srgbClr val="000000"/>
                </a:solidFill>
              </a:rPr>
              <a:t>Encryption</a:t>
            </a:r>
            <a:r>
              <a:rPr lang="en-US" altLang="en-US" sz="2800" dirty="0">
                <a:solidFill>
                  <a:srgbClr val="000000"/>
                </a:solidFill>
              </a:rPr>
              <a:t>: To achieve confidentiality or privacy</a:t>
            </a:r>
          </a:p>
          <a:p>
            <a:pPr>
              <a:spcBef>
                <a:spcPts val="800"/>
              </a:spcBef>
              <a:buClr>
                <a:srgbClr val="3333CC"/>
              </a:buClr>
              <a:buSzPct val="60000"/>
            </a:pPr>
            <a:r>
              <a:rPr lang="en-US" altLang="en-US" sz="2800" b="1" dirty="0">
                <a:solidFill>
                  <a:srgbClr val="000000"/>
                </a:solidFill>
              </a:rPr>
              <a:t>Compression</a:t>
            </a:r>
            <a:r>
              <a:rPr lang="en-US" altLang="en-US" sz="2800" dirty="0">
                <a:solidFill>
                  <a:srgbClr val="000000"/>
                </a:solidFill>
              </a:rPr>
              <a:t>: Reduces the number of bits needed to be transmitted</a:t>
            </a:r>
            <a:endParaRPr lang="en-IN" dirty="0"/>
          </a:p>
        </p:txBody>
      </p:sp>
    </p:spTree>
    <p:extLst>
      <p:ext uri="{BB962C8B-B14F-4D97-AF65-F5344CB8AC3E}">
        <p14:creationId xmlns:p14="http://schemas.microsoft.com/office/powerpoint/2010/main" val="2785184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47B3-7657-3C8A-720B-7879B0F30BC4}"/>
              </a:ext>
            </a:extLst>
          </p:cNvPr>
          <p:cNvSpPr>
            <a:spLocks noGrp="1"/>
          </p:cNvSpPr>
          <p:nvPr>
            <p:ph type="title"/>
          </p:nvPr>
        </p:nvSpPr>
        <p:spPr/>
        <p:txBody>
          <a:bodyPr/>
          <a:lstStyle/>
          <a:p>
            <a:r>
              <a:rPr lang="en-IN" dirty="0"/>
              <a:t>The Session Layer</a:t>
            </a:r>
          </a:p>
        </p:txBody>
      </p:sp>
      <p:sp>
        <p:nvSpPr>
          <p:cNvPr id="3" name="Content Placeholder 2">
            <a:extLst>
              <a:ext uri="{FF2B5EF4-FFF2-40B4-BE49-F238E27FC236}">
                <a16:creationId xmlns:a16="http://schemas.microsoft.com/office/drawing/2014/main" id="{1905AAA9-0EBE-28B3-A41F-2C8C843ACC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3C9BF2A-2811-2191-1569-E642EF56C444}"/>
              </a:ext>
            </a:extLst>
          </p:cNvPr>
          <p:cNvPicPr>
            <a:picLocks noChangeAspect="1"/>
          </p:cNvPicPr>
          <p:nvPr/>
        </p:nvPicPr>
        <p:blipFill>
          <a:blip r:embed="rId2"/>
          <a:stretch>
            <a:fillRect/>
          </a:stretch>
        </p:blipFill>
        <p:spPr>
          <a:xfrm>
            <a:off x="1748293" y="1837806"/>
            <a:ext cx="9008750" cy="4339157"/>
          </a:xfrm>
          <a:prstGeom prst="rect">
            <a:avLst/>
          </a:prstGeom>
        </p:spPr>
      </p:pic>
    </p:spTree>
    <p:extLst>
      <p:ext uri="{BB962C8B-B14F-4D97-AF65-F5344CB8AC3E}">
        <p14:creationId xmlns:p14="http://schemas.microsoft.com/office/powerpoint/2010/main" val="1867346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20F1-9804-8D9A-89A8-08DF5D236467}"/>
              </a:ext>
            </a:extLst>
          </p:cNvPr>
          <p:cNvSpPr>
            <a:spLocks noGrp="1"/>
          </p:cNvSpPr>
          <p:nvPr>
            <p:ph type="title"/>
          </p:nvPr>
        </p:nvSpPr>
        <p:spPr/>
        <p:txBody>
          <a:bodyPr/>
          <a:lstStyle/>
          <a:p>
            <a:r>
              <a:rPr lang="en-IN" dirty="0"/>
              <a:t>Session Layer</a:t>
            </a:r>
          </a:p>
        </p:txBody>
      </p:sp>
      <p:sp>
        <p:nvSpPr>
          <p:cNvPr id="3" name="Content Placeholder 2">
            <a:extLst>
              <a:ext uri="{FF2B5EF4-FFF2-40B4-BE49-F238E27FC236}">
                <a16:creationId xmlns:a16="http://schemas.microsoft.com/office/drawing/2014/main" id="{806AA3A2-48F2-0151-A05E-3E66360E5F62}"/>
              </a:ext>
            </a:extLst>
          </p:cNvPr>
          <p:cNvSpPr>
            <a:spLocks noGrp="1"/>
          </p:cNvSpPr>
          <p:nvPr>
            <p:ph idx="1"/>
          </p:nvPr>
        </p:nvSpPr>
        <p:spPr/>
        <p:txBody>
          <a:bodyPr/>
          <a:lstStyle/>
          <a:p>
            <a:pPr>
              <a:spcBef>
                <a:spcPts val="800"/>
              </a:spcBef>
              <a:buClr>
                <a:srgbClr val="3333CC"/>
              </a:buClr>
              <a:buSzPct val="60000"/>
            </a:pPr>
            <a:r>
              <a:rPr lang="en-IN" dirty="0"/>
              <a:t>Manages the session between applications</a:t>
            </a:r>
          </a:p>
          <a:p>
            <a:pPr>
              <a:spcBef>
                <a:spcPts val="800"/>
              </a:spcBef>
              <a:buClr>
                <a:srgbClr val="3333CC"/>
              </a:buClr>
              <a:buSzPct val="60000"/>
            </a:pPr>
            <a:r>
              <a:rPr lang="en-IN" dirty="0"/>
              <a:t>Example: Between browser of the source computer and server of the destination computer</a:t>
            </a:r>
          </a:p>
          <a:p>
            <a:pPr>
              <a:spcBef>
                <a:spcPts val="800"/>
              </a:spcBef>
              <a:buClr>
                <a:srgbClr val="3333CC"/>
              </a:buClr>
              <a:buSzPct val="60000"/>
            </a:pPr>
            <a:endParaRPr lang="en-IN" dirty="0"/>
          </a:p>
        </p:txBody>
      </p:sp>
    </p:spTree>
    <p:extLst>
      <p:ext uri="{BB962C8B-B14F-4D97-AF65-F5344CB8AC3E}">
        <p14:creationId xmlns:p14="http://schemas.microsoft.com/office/powerpoint/2010/main" val="3658928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3C20-6CB5-4142-62E7-106177EF32E7}"/>
              </a:ext>
            </a:extLst>
          </p:cNvPr>
          <p:cNvSpPr>
            <a:spLocks noGrp="1"/>
          </p:cNvSpPr>
          <p:nvPr>
            <p:ph type="title"/>
          </p:nvPr>
        </p:nvSpPr>
        <p:spPr/>
        <p:txBody>
          <a:bodyPr/>
          <a:lstStyle/>
          <a:p>
            <a:r>
              <a:rPr lang="en-IN" dirty="0"/>
              <a:t>The Transport Layer</a:t>
            </a:r>
          </a:p>
        </p:txBody>
      </p:sp>
      <p:sp>
        <p:nvSpPr>
          <p:cNvPr id="3" name="Content Placeholder 2">
            <a:extLst>
              <a:ext uri="{FF2B5EF4-FFF2-40B4-BE49-F238E27FC236}">
                <a16:creationId xmlns:a16="http://schemas.microsoft.com/office/drawing/2014/main" id="{48048C67-1D09-BAA2-5CB0-AAFD4427E0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186D815-8C6C-7CD5-0264-A1578FF87CC9}"/>
              </a:ext>
            </a:extLst>
          </p:cNvPr>
          <p:cNvPicPr>
            <a:picLocks noChangeAspect="1"/>
          </p:cNvPicPr>
          <p:nvPr/>
        </p:nvPicPr>
        <p:blipFill>
          <a:blip r:embed="rId2"/>
          <a:stretch>
            <a:fillRect/>
          </a:stretch>
        </p:blipFill>
        <p:spPr>
          <a:xfrm>
            <a:off x="1181355" y="1986520"/>
            <a:ext cx="10089396" cy="3907729"/>
          </a:xfrm>
          <a:prstGeom prst="rect">
            <a:avLst/>
          </a:prstGeom>
        </p:spPr>
      </p:pic>
    </p:spTree>
    <p:extLst>
      <p:ext uri="{BB962C8B-B14F-4D97-AF65-F5344CB8AC3E}">
        <p14:creationId xmlns:p14="http://schemas.microsoft.com/office/powerpoint/2010/main" val="89568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BFC4-904F-BC38-6BD5-C8FAA43A5F97}"/>
              </a:ext>
            </a:extLst>
          </p:cNvPr>
          <p:cNvSpPr>
            <a:spLocks noGrp="1"/>
          </p:cNvSpPr>
          <p:nvPr>
            <p:ph type="title"/>
          </p:nvPr>
        </p:nvSpPr>
        <p:spPr/>
        <p:txBody>
          <a:bodyPr/>
          <a:lstStyle/>
          <a:p>
            <a:r>
              <a:rPr lang="en-IN" dirty="0"/>
              <a:t>Transport Layer</a:t>
            </a:r>
          </a:p>
        </p:txBody>
      </p:sp>
      <p:sp>
        <p:nvSpPr>
          <p:cNvPr id="3" name="Content Placeholder 2">
            <a:extLst>
              <a:ext uri="{FF2B5EF4-FFF2-40B4-BE49-F238E27FC236}">
                <a16:creationId xmlns:a16="http://schemas.microsoft.com/office/drawing/2014/main" id="{002B0ADF-3E61-9C3F-C846-4C9EE0DC7F96}"/>
              </a:ext>
            </a:extLst>
          </p:cNvPr>
          <p:cNvSpPr>
            <a:spLocks noGrp="1"/>
          </p:cNvSpPr>
          <p:nvPr>
            <p:ph idx="1"/>
          </p:nvPr>
        </p:nvSpPr>
        <p:spPr/>
        <p:txBody>
          <a:bodyPr/>
          <a:lstStyle/>
          <a:p>
            <a:pPr>
              <a:spcBef>
                <a:spcPts val="600"/>
              </a:spcBef>
              <a:buClr>
                <a:srgbClr val="3333CC"/>
              </a:buClr>
              <a:buSzPct val="60000"/>
            </a:pPr>
            <a:r>
              <a:rPr lang="en-US" sz="2400" dirty="0">
                <a:solidFill>
                  <a:srgbClr val="000000"/>
                </a:solidFill>
              </a:rPr>
              <a:t>Identifies the application on the destination computer using </a:t>
            </a:r>
            <a:r>
              <a:rPr lang="en-US" sz="2400" b="1" dirty="0">
                <a:solidFill>
                  <a:srgbClr val="000000"/>
                </a:solidFill>
              </a:rPr>
              <a:t>port numbers</a:t>
            </a:r>
          </a:p>
          <a:p>
            <a:pPr>
              <a:spcBef>
                <a:spcPts val="600"/>
              </a:spcBef>
              <a:buClr>
                <a:srgbClr val="3333CC"/>
              </a:buClr>
              <a:buSzPct val="60000"/>
            </a:pPr>
            <a:r>
              <a:rPr lang="en-US" sz="2400" dirty="0">
                <a:solidFill>
                  <a:srgbClr val="000000"/>
                </a:solidFill>
              </a:rPr>
              <a:t>Example: One server, multiple applications</a:t>
            </a:r>
          </a:p>
          <a:p>
            <a:pPr>
              <a:spcBef>
                <a:spcPts val="600"/>
              </a:spcBef>
              <a:buClr>
                <a:srgbClr val="3333CC"/>
              </a:buClr>
              <a:buSzPct val="60000"/>
            </a:pPr>
            <a:endParaRPr lang="en-US" sz="2400" dirty="0">
              <a:solidFill>
                <a:srgbClr val="000000"/>
              </a:solidFill>
            </a:endParaRPr>
          </a:p>
          <a:p>
            <a:pPr>
              <a:spcBef>
                <a:spcPts val="600"/>
              </a:spcBef>
              <a:buClr>
                <a:srgbClr val="3333CC"/>
              </a:buClr>
              <a:buSzPct val="60000"/>
            </a:pPr>
            <a:endParaRPr lang="en-IN" dirty="0"/>
          </a:p>
        </p:txBody>
      </p:sp>
      <p:pic>
        <p:nvPicPr>
          <p:cNvPr id="6" name="Picture 5">
            <a:extLst>
              <a:ext uri="{FF2B5EF4-FFF2-40B4-BE49-F238E27FC236}">
                <a16:creationId xmlns:a16="http://schemas.microsoft.com/office/drawing/2014/main" id="{54E2A05D-55CA-3E80-773A-212B52349219}"/>
              </a:ext>
            </a:extLst>
          </p:cNvPr>
          <p:cNvPicPr>
            <a:picLocks noChangeAspect="1"/>
          </p:cNvPicPr>
          <p:nvPr/>
        </p:nvPicPr>
        <p:blipFill>
          <a:blip r:embed="rId2"/>
          <a:stretch>
            <a:fillRect/>
          </a:stretch>
        </p:blipFill>
        <p:spPr>
          <a:xfrm>
            <a:off x="2767880" y="2691829"/>
            <a:ext cx="5605557" cy="3951170"/>
          </a:xfrm>
          <a:prstGeom prst="rect">
            <a:avLst/>
          </a:prstGeom>
        </p:spPr>
      </p:pic>
    </p:spTree>
    <p:extLst>
      <p:ext uri="{BB962C8B-B14F-4D97-AF65-F5344CB8AC3E}">
        <p14:creationId xmlns:p14="http://schemas.microsoft.com/office/powerpoint/2010/main" val="1873967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F147F-BF6D-030C-C2F1-DEF68E660F00}"/>
              </a:ext>
            </a:extLst>
          </p:cNvPr>
          <p:cNvSpPr>
            <a:spLocks noGrp="1"/>
          </p:cNvSpPr>
          <p:nvPr>
            <p:ph type="title"/>
          </p:nvPr>
        </p:nvSpPr>
        <p:spPr/>
        <p:txBody>
          <a:bodyPr/>
          <a:lstStyle/>
          <a:p>
            <a:r>
              <a:rPr lang="en-IN" dirty="0"/>
              <a:t>Port Numbers</a:t>
            </a:r>
          </a:p>
        </p:txBody>
      </p:sp>
      <p:sp>
        <p:nvSpPr>
          <p:cNvPr id="3" name="Content Placeholder 2">
            <a:extLst>
              <a:ext uri="{FF2B5EF4-FFF2-40B4-BE49-F238E27FC236}">
                <a16:creationId xmlns:a16="http://schemas.microsoft.com/office/drawing/2014/main" id="{2406097A-6A08-E55D-6A73-25CDD54B1818}"/>
              </a:ext>
            </a:extLst>
          </p:cNvPr>
          <p:cNvSpPr>
            <a:spLocks noGrp="1"/>
          </p:cNvSpPr>
          <p:nvPr>
            <p:ph idx="1"/>
          </p:nvPr>
        </p:nvSpPr>
        <p:spPr/>
        <p:txBody>
          <a:bodyPr/>
          <a:lstStyle/>
          <a:p>
            <a:r>
              <a:rPr lang="en-IN" dirty="0"/>
              <a:t>Port number is a 16-bit value, so it can store a number between 0 and 65,535</a:t>
            </a:r>
          </a:p>
          <a:p>
            <a:endParaRPr lang="en-IN" dirty="0"/>
          </a:p>
        </p:txBody>
      </p:sp>
      <p:graphicFrame>
        <p:nvGraphicFramePr>
          <p:cNvPr id="4" name="Table 4">
            <a:extLst>
              <a:ext uri="{FF2B5EF4-FFF2-40B4-BE49-F238E27FC236}">
                <a16:creationId xmlns:a16="http://schemas.microsoft.com/office/drawing/2014/main" id="{18D0FCF8-4C74-45B8-5933-C05FF5E7CF2D}"/>
              </a:ext>
            </a:extLst>
          </p:cNvPr>
          <p:cNvGraphicFramePr>
            <a:graphicFrameLocks noGrp="1"/>
          </p:cNvGraphicFramePr>
          <p:nvPr>
            <p:extLst>
              <p:ext uri="{D42A27DB-BD31-4B8C-83A1-F6EECF244321}">
                <p14:modId xmlns:p14="http://schemas.microsoft.com/office/powerpoint/2010/main" val="4120484720"/>
              </p:ext>
            </p:extLst>
          </p:nvPr>
        </p:nvGraphicFramePr>
        <p:xfrm>
          <a:off x="838200" y="3021077"/>
          <a:ext cx="9538698" cy="1828800"/>
        </p:xfrm>
        <a:graphic>
          <a:graphicData uri="http://schemas.openxmlformats.org/drawingml/2006/table">
            <a:tbl>
              <a:tblPr firstRow="1" bandRow="1">
                <a:tableStyleId>{5C22544A-7EE6-4342-B048-85BDC9FD1C3A}</a:tableStyleId>
              </a:tblPr>
              <a:tblGrid>
                <a:gridCol w="3179566">
                  <a:extLst>
                    <a:ext uri="{9D8B030D-6E8A-4147-A177-3AD203B41FA5}">
                      <a16:colId xmlns:a16="http://schemas.microsoft.com/office/drawing/2014/main" val="661714690"/>
                    </a:ext>
                  </a:extLst>
                </a:gridCol>
                <a:gridCol w="3179566">
                  <a:extLst>
                    <a:ext uri="{9D8B030D-6E8A-4147-A177-3AD203B41FA5}">
                      <a16:colId xmlns:a16="http://schemas.microsoft.com/office/drawing/2014/main" val="286530024"/>
                    </a:ext>
                  </a:extLst>
                </a:gridCol>
                <a:gridCol w="3179566">
                  <a:extLst>
                    <a:ext uri="{9D8B030D-6E8A-4147-A177-3AD203B41FA5}">
                      <a16:colId xmlns:a16="http://schemas.microsoft.com/office/drawing/2014/main" val="2272761706"/>
                    </a:ext>
                  </a:extLst>
                </a:gridCol>
              </a:tblGrid>
              <a:tr h="370840">
                <a:tc>
                  <a:txBody>
                    <a:bodyPr/>
                    <a:lstStyle/>
                    <a:p>
                      <a:r>
                        <a:rPr lang="en-IN" sz="2400" dirty="0"/>
                        <a:t>Port Number Range</a:t>
                      </a:r>
                    </a:p>
                  </a:txBody>
                  <a:tcPr/>
                </a:tc>
                <a:tc>
                  <a:txBody>
                    <a:bodyPr/>
                    <a:lstStyle/>
                    <a:p>
                      <a:r>
                        <a:rPr lang="en-IN" sz="2400" dirty="0"/>
                        <a:t>Where used?</a:t>
                      </a:r>
                    </a:p>
                  </a:txBody>
                  <a:tcPr/>
                </a:tc>
                <a:tc>
                  <a:txBody>
                    <a:bodyPr/>
                    <a:lstStyle/>
                    <a:p>
                      <a:r>
                        <a:rPr lang="en-IN" sz="2400" dirty="0"/>
                        <a:t>Called as</a:t>
                      </a:r>
                    </a:p>
                  </a:txBody>
                  <a:tcPr/>
                </a:tc>
                <a:extLst>
                  <a:ext uri="{0D108BD9-81ED-4DB2-BD59-A6C34878D82A}">
                    <a16:rowId xmlns:a16="http://schemas.microsoft.com/office/drawing/2014/main" val="548733234"/>
                  </a:ext>
                </a:extLst>
              </a:tr>
              <a:tr h="370840">
                <a:tc>
                  <a:txBody>
                    <a:bodyPr/>
                    <a:lstStyle/>
                    <a:p>
                      <a:r>
                        <a:rPr lang="en-IN" sz="2400" dirty="0"/>
                        <a:t>0-1023</a:t>
                      </a:r>
                    </a:p>
                  </a:txBody>
                  <a:tcPr/>
                </a:tc>
                <a:tc>
                  <a:txBody>
                    <a:bodyPr/>
                    <a:lstStyle/>
                    <a:p>
                      <a:r>
                        <a:rPr lang="en-IN" sz="2400" dirty="0"/>
                        <a:t>Server</a:t>
                      </a:r>
                    </a:p>
                  </a:txBody>
                  <a:tcPr/>
                </a:tc>
                <a:tc>
                  <a:txBody>
                    <a:bodyPr/>
                    <a:lstStyle/>
                    <a:p>
                      <a:r>
                        <a:rPr lang="en-IN" sz="2400" b="1" dirty="0"/>
                        <a:t>Well-known ports</a:t>
                      </a:r>
                    </a:p>
                  </a:txBody>
                  <a:tcPr/>
                </a:tc>
                <a:extLst>
                  <a:ext uri="{0D108BD9-81ED-4DB2-BD59-A6C34878D82A}">
                    <a16:rowId xmlns:a16="http://schemas.microsoft.com/office/drawing/2014/main" val="2289954956"/>
                  </a:ext>
                </a:extLst>
              </a:tr>
              <a:tr h="370840">
                <a:tc>
                  <a:txBody>
                    <a:bodyPr/>
                    <a:lstStyle/>
                    <a:p>
                      <a:r>
                        <a:rPr lang="en-IN" sz="2400" dirty="0"/>
                        <a:t>1024-49151</a:t>
                      </a:r>
                    </a:p>
                  </a:txBody>
                  <a:tcPr/>
                </a:tc>
                <a:tc>
                  <a:txBody>
                    <a:bodyPr/>
                    <a:lstStyle/>
                    <a:p>
                      <a:r>
                        <a:rPr lang="en-IN" sz="2400" dirty="0"/>
                        <a:t>Client</a:t>
                      </a:r>
                    </a:p>
                  </a:txBody>
                  <a:tcPr/>
                </a:tc>
                <a:tc>
                  <a:txBody>
                    <a:bodyPr/>
                    <a:lstStyle/>
                    <a:p>
                      <a:r>
                        <a:rPr lang="en-IN" sz="2400" dirty="0"/>
                        <a:t>Temporary/</a:t>
                      </a:r>
                      <a:r>
                        <a:rPr lang="en-IN" sz="2400" b="1" dirty="0"/>
                        <a:t>Ephemeral</a:t>
                      </a:r>
                    </a:p>
                  </a:txBody>
                  <a:tcPr/>
                </a:tc>
                <a:extLst>
                  <a:ext uri="{0D108BD9-81ED-4DB2-BD59-A6C34878D82A}">
                    <a16:rowId xmlns:a16="http://schemas.microsoft.com/office/drawing/2014/main" val="3702936265"/>
                  </a:ext>
                </a:extLst>
              </a:tr>
              <a:tr h="370840">
                <a:tc>
                  <a:txBody>
                    <a:bodyPr/>
                    <a:lstStyle/>
                    <a:p>
                      <a:r>
                        <a:rPr lang="en-IN" sz="2400" dirty="0"/>
                        <a:t>49152-65535</a:t>
                      </a:r>
                    </a:p>
                  </a:txBody>
                  <a:tcPr/>
                </a:tc>
                <a:tc>
                  <a:txBody>
                    <a:bodyPr/>
                    <a:lstStyle/>
                    <a:p>
                      <a:r>
                        <a:rPr lang="en-IN" sz="2400" dirty="0"/>
                        <a:t>NA</a:t>
                      </a:r>
                    </a:p>
                  </a:txBody>
                  <a:tcPr/>
                </a:tc>
                <a:tc>
                  <a:txBody>
                    <a:bodyPr/>
                    <a:lstStyle/>
                    <a:p>
                      <a:r>
                        <a:rPr lang="en-IN" sz="2400" b="1" dirty="0"/>
                        <a:t>Dynamic</a:t>
                      </a:r>
                      <a:r>
                        <a:rPr lang="en-IN" sz="2400" dirty="0"/>
                        <a:t>, Usage-based</a:t>
                      </a:r>
                    </a:p>
                  </a:txBody>
                  <a:tcPr/>
                </a:tc>
                <a:extLst>
                  <a:ext uri="{0D108BD9-81ED-4DB2-BD59-A6C34878D82A}">
                    <a16:rowId xmlns:a16="http://schemas.microsoft.com/office/drawing/2014/main" val="2600975573"/>
                  </a:ext>
                </a:extLst>
              </a:tr>
            </a:tbl>
          </a:graphicData>
        </a:graphic>
      </p:graphicFrame>
    </p:spTree>
    <p:extLst>
      <p:ext uri="{BB962C8B-B14F-4D97-AF65-F5344CB8AC3E}">
        <p14:creationId xmlns:p14="http://schemas.microsoft.com/office/powerpoint/2010/main" val="303333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EDC-C463-93EC-656F-C262A6699311}"/>
              </a:ext>
            </a:extLst>
          </p:cNvPr>
          <p:cNvSpPr>
            <a:spLocks noGrp="1"/>
          </p:cNvSpPr>
          <p:nvPr>
            <p:ph type="title"/>
          </p:nvPr>
        </p:nvSpPr>
        <p:spPr/>
        <p:txBody>
          <a:bodyPr/>
          <a:lstStyle/>
          <a:p>
            <a:r>
              <a:rPr lang="en-IN" dirty="0"/>
              <a:t>The Network Layer</a:t>
            </a:r>
          </a:p>
        </p:txBody>
      </p:sp>
      <p:sp>
        <p:nvSpPr>
          <p:cNvPr id="3" name="Content Placeholder 2">
            <a:extLst>
              <a:ext uri="{FF2B5EF4-FFF2-40B4-BE49-F238E27FC236}">
                <a16:creationId xmlns:a16="http://schemas.microsoft.com/office/drawing/2014/main" id="{9E808E33-1D19-6E40-DE36-079A69881C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5CC4267-374E-9DF6-7904-C6690E67FE1D}"/>
              </a:ext>
            </a:extLst>
          </p:cNvPr>
          <p:cNvPicPr>
            <a:picLocks noChangeAspect="1"/>
          </p:cNvPicPr>
          <p:nvPr/>
        </p:nvPicPr>
        <p:blipFill>
          <a:blip r:embed="rId2"/>
          <a:stretch>
            <a:fillRect/>
          </a:stretch>
        </p:blipFill>
        <p:spPr>
          <a:xfrm>
            <a:off x="1285026" y="2046487"/>
            <a:ext cx="9430920" cy="3750730"/>
          </a:xfrm>
          <a:prstGeom prst="rect">
            <a:avLst/>
          </a:prstGeom>
        </p:spPr>
      </p:pic>
    </p:spTree>
    <p:extLst>
      <p:ext uri="{BB962C8B-B14F-4D97-AF65-F5344CB8AC3E}">
        <p14:creationId xmlns:p14="http://schemas.microsoft.com/office/powerpoint/2010/main" val="2568802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53171-7D53-09D4-93FE-09F174A097EC}"/>
              </a:ext>
            </a:extLst>
          </p:cNvPr>
          <p:cNvSpPr>
            <a:spLocks noGrp="1"/>
          </p:cNvSpPr>
          <p:nvPr>
            <p:ph type="title"/>
          </p:nvPr>
        </p:nvSpPr>
        <p:spPr/>
        <p:txBody>
          <a:bodyPr/>
          <a:lstStyle/>
          <a:p>
            <a:r>
              <a:rPr lang="en-IN" dirty="0"/>
              <a:t>Network Layer</a:t>
            </a:r>
          </a:p>
        </p:txBody>
      </p:sp>
      <p:sp>
        <p:nvSpPr>
          <p:cNvPr id="3" name="Content Placeholder 2">
            <a:extLst>
              <a:ext uri="{FF2B5EF4-FFF2-40B4-BE49-F238E27FC236}">
                <a16:creationId xmlns:a16="http://schemas.microsoft.com/office/drawing/2014/main" id="{EB7C2101-6A61-C3B9-2D76-FC27C4ECEE8C}"/>
              </a:ext>
            </a:extLst>
          </p:cNvPr>
          <p:cNvSpPr>
            <a:spLocks noGrp="1"/>
          </p:cNvSpPr>
          <p:nvPr>
            <p:ph idx="1"/>
          </p:nvPr>
        </p:nvSpPr>
        <p:spPr/>
        <p:txBody>
          <a:bodyPr>
            <a:normAutofit/>
          </a:bodyPr>
          <a:lstStyle/>
          <a:p>
            <a:pPr>
              <a:spcBef>
                <a:spcPts val="600"/>
              </a:spcBef>
              <a:buClr>
                <a:srgbClr val="3333CC"/>
              </a:buClr>
              <a:buSzPct val="60000"/>
            </a:pPr>
            <a:r>
              <a:rPr lang="en-US" altLang="en-US" sz="3200" dirty="0">
                <a:solidFill>
                  <a:srgbClr val="000000"/>
                </a:solidFill>
              </a:rPr>
              <a:t>Physical/MAC addresses are defined by data link layer to take care of addressing inside the same network</a:t>
            </a:r>
          </a:p>
          <a:p>
            <a:pPr>
              <a:spcBef>
                <a:spcPts val="600"/>
              </a:spcBef>
              <a:buClr>
                <a:srgbClr val="3333CC"/>
              </a:buClr>
              <a:buSzPct val="60000"/>
            </a:pPr>
            <a:r>
              <a:rPr lang="en-US" altLang="en-US" sz="3200" dirty="0">
                <a:solidFill>
                  <a:srgbClr val="000000"/>
                </a:solidFill>
              </a:rPr>
              <a:t>If a packet has to travel across a network to another network, physical addressing</a:t>
            </a:r>
            <a:r>
              <a:rPr lang="en-US" altLang="en-US" sz="3200" b="1" dirty="0">
                <a:solidFill>
                  <a:srgbClr val="000000"/>
                </a:solidFill>
              </a:rPr>
              <a:t> </a:t>
            </a:r>
            <a:r>
              <a:rPr lang="en-US" altLang="en-US" sz="3200" dirty="0">
                <a:solidFill>
                  <a:srgbClr val="000000"/>
                </a:solidFill>
              </a:rPr>
              <a:t>will not work</a:t>
            </a:r>
          </a:p>
          <a:p>
            <a:pPr>
              <a:spcBef>
                <a:spcPts val="600"/>
              </a:spcBef>
              <a:buClr>
                <a:srgbClr val="3333CC"/>
              </a:buClr>
              <a:buSzPct val="60000"/>
            </a:pPr>
            <a:r>
              <a:rPr lang="en-US" altLang="en-US" sz="3200" dirty="0">
                <a:solidFill>
                  <a:srgbClr val="000000"/>
                </a:solidFill>
              </a:rPr>
              <a:t>Hence, a </a:t>
            </a:r>
            <a:r>
              <a:rPr lang="en-US" altLang="en-US" sz="3200" b="1" dirty="0">
                <a:solidFill>
                  <a:srgbClr val="000000"/>
                </a:solidFill>
              </a:rPr>
              <a:t>universal address</a:t>
            </a:r>
            <a:r>
              <a:rPr lang="en-US" altLang="en-US" sz="3200" dirty="0">
                <a:solidFill>
                  <a:srgbClr val="000000"/>
                </a:solidFill>
              </a:rPr>
              <a:t> or a </a:t>
            </a:r>
            <a:r>
              <a:rPr lang="en-US" altLang="en-US" sz="3200" b="1" dirty="0">
                <a:solidFill>
                  <a:srgbClr val="000000"/>
                </a:solidFill>
              </a:rPr>
              <a:t>logical address</a:t>
            </a:r>
            <a:r>
              <a:rPr lang="en-US" altLang="en-US" sz="3200" dirty="0">
                <a:solidFill>
                  <a:srgbClr val="000000"/>
                </a:solidFill>
              </a:rPr>
              <a:t> is required. This is done at the network layer</a:t>
            </a:r>
          </a:p>
          <a:p>
            <a:pPr>
              <a:spcBef>
                <a:spcPts val="600"/>
              </a:spcBef>
              <a:buClr>
                <a:srgbClr val="3333CC"/>
              </a:buClr>
              <a:buSzPct val="60000"/>
            </a:pPr>
            <a:r>
              <a:rPr lang="en-US" altLang="en-US" sz="3200" dirty="0">
                <a:solidFill>
                  <a:srgbClr val="000000"/>
                </a:solidFill>
              </a:rPr>
              <a:t>This is the </a:t>
            </a:r>
            <a:r>
              <a:rPr lang="en-US" altLang="en-US" sz="3200" b="1" dirty="0">
                <a:solidFill>
                  <a:srgbClr val="000000"/>
                </a:solidFill>
              </a:rPr>
              <a:t>IP address</a:t>
            </a:r>
          </a:p>
        </p:txBody>
      </p:sp>
    </p:spTree>
    <p:extLst>
      <p:ext uri="{BB962C8B-B14F-4D97-AF65-F5344CB8AC3E}">
        <p14:creationId xmlns:p14="http://schemas.microsoft.com/office/powerpoint/2010/main" val="675151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555A-568F-C017-716B-958A15AA0B1B}"/>
              </a:ext>
            </a:extLst>
          </p:cNvPr>
          <p:cNvSpPr>
            <a:spLocks noGrp="1"/>
          </p:cNvSpPr>
          <p:nvPr>
            <p:ph type="title"/>
          </p:nvPr>
        </p:nvSpPr>
        <p:spPr/>
        <p:txBody>
          <a:bodyPr/>
          <a:lstStyle/>
          <a:p>
            <a:r>
              <a:rPr lang="en-IN" dirty="0"/>
              <a:t>Components of a Data Communication System</a:t>
            </a:r>
          </a:p>
        </p:txBody>
      </p:sp>
      <p:sp>
        <p:nvSpPr>
          <p:cNvPr id="3" name="Content Placeholder 2">
            <a:extLst>
              <a:ext uri="{FF2B5EF4-FFF2-40B4-BE49-F238E27FC236}">
                <a16:creationId xmlns:a16="http://schemas.microsoft.com/office/drawing/2014/main" id="{3F0BDFB1-E754-655B-1FA0-23B6F1E07A82}"/>
              </a:ext>
            </a:extLst>
          </p:cNvPr>
          <p:cNvSpPr>
            <a:spLocks noGrp="1"/>
          </p:cNvSpPr>
          <p:nvPr>
            <p:ph sz="half" idx="1"/>
          </p:nvPr>
        </p:nvSpPr>
        <p:spPr/>
        <p:txBody>
          <a:bodyPr>
            <a:normAutofit fontScale="85000" lnSpcReduction="10000"/>
          </a:bodyPr>
          <a:lstStyle/>
          <a:p>
            <a:r>
              <a:rPr lang="en-US" dirty="0"/>
              <a:t>Transmission device or Sender</a:t>
            </a:r>
          </a:p>
          <a:p>
            <a:pPr lvl="1"/>
            <a:r>
              <a:rPr lang="en-US" dirty="0"/>
              <a:t>A device that actually sends out the message.(</a:t>
            </a:r>
            <a:r>
              <a:rPr lang="en-US" dirty="0" err="1"/>
              <a:t>eg</a:t>
            </a:r>
            <a:r>
              <a:rPr lang="en-US" dirty="0"/>
              <a:t> computer , telephone, </a:t>
            </a:r>
            <a:r>
              <a:rPr lang="en-US" dirty="0" err="1"/>
              <a:t>etc</a:t>
            </a:r>
            <a:r>
              <a:rPr lang="en-US" dirty="0"/>
              <a:t>).</a:t>
            </a:r>
          </a:p>
          <a:p>
            <a:r>
              <a:rPr lang="en-US" dirty="0"/>
              <a:t>A medium</a:t>
            </a:r>
          </a:p>
          <a:p>
            <a:pPr lvl="1"/>
            <a:r>
              <a:rPr lang="en-US" dirty="0"/>
              <a:t>A physical channel where the information travels from the sender to the receiver.</a:t>
            </a:r>
          </a:p>
          <a:p>
            <a:r>
              <a:rPr lang="en-US" dirty="0"/>
              <a:t>Message</a:t>
            </a:r>
          </a:p>
          <a:p>
            <a:pPr lvl="1"/>
            <a:r>
              <a:rPr lang="en-US" dirty="0"/>
              <a:t>The data/information to be transmitted. It can be in the form of text, audio, video, photos, or combination of them.</a:t>
            </a:r>
          </a:p>
          <a:p>
            <a:r>
              <a:rPr lang="en-US" dirty="0"/>
              <a:t>Receiving device or Receiver </a:t>
            </a:r>
          </a:p>
          <a:p>
            <a:pPr lvl="1"/>
            <a:r>
              <a:rPr lang="en-US" dirty="0"/>
              <a:t>A device that receives the message then process the information in the message.</a:t>
            </a:r>
            <a:endParaRPr lang="en-IN" dirty="0"/>
          </a:p>
        </p:txBody>
      </p:sp>
      <p:sp>
        <p:nvSpPr>
          <p:cNvPr id="4" name="Content Placeholder 3">
            <a:extLst>
              <a:ext uri="{FF2B5EF4-FFF2-40B4-BE49-F238E27FC236}">
                <a16:creationId xmlns:a16="http://schemas.microsoft.com/office/drawing/2014/main" id="{7872B78B-DC36-366E-E59E-775217917322}"/>
              </a:ext>
            </a:extLst>
          </p:cNvPr>
          <p:cNvSpPr>
            <a:spLocks noGrp="1"/>
          </p:cNvSpPr>
          <p:nvPr>
            <p:ph sz="half" idx="2"/>
          </p:nvPr>
        </p:nvSpPr>
        <p:spPr/>
        <p:txBody>
          <a:bodyPr>
            <a:normAutofit fontScale="85000" lnSpcReduction="10000"/>
          </a:bodyPr>
          <a:lstStyle/>
          <a:p>
            <a:endParaRPr lang="en-IN"/>
          </a:p>
        </p:txBody>
      </p:sp>
      <p:pic>
        <p:nvPicPr>
          <p:cNvPr id="1026" name="Picture 2" descr="A Communication Model">
            <a:extLst>
              <a:ext uri="{FF2B5EF4-FFF2-40B4-BE49-F238E27FC236}">
                <a16:creationId xmlns:a16="http://schemas.microsoft.com/office/drawing/2014/main" id="{555BAFDB-4005-ECF2-CF79-F07D8C659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490778"/>
            <a:ext cx="5248220" cy="247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30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602A-D7FA-33E5-2D88-7B7339AD7E98}"/>
              </a:ext>
            </a:extLst>
          </p:cNvPr>
          <p:cNvSpPr>
            <a:spLocks noGrp="1"/>
          </p:cNvSpPr>
          <p:nvPr>
            <p:ph type="title"/>
          </p:nvPr>
        </p:nvSpPr>
        <p:spPr/>
        <p:txBody>
          <a:bodyPr/>
          <a:lstStyle/>
          <a:p>
            <a:r>
              <a:rPr lang="en-IN" dirty="0"/>
              <a:t>The Data Link Layer</a:t>
            </a:r>
          </a:p>
        </p:txBody>
      </p:sp>
      <p:sp>
        <p:nvSpPr>
          <p:cNvPr id="3" name="Content Placeholder 2">
            <a:extLst>
              <a:ext uri="{FF2B5EF4-FFF2-40B4-BE49-F238E27FC236}">
                <a16:creationId xmlns:a16="http://schemas.microsoft.com/office/drawing/2014/main" id="{20E3A319-E492-83A8-0308-40C8C2197A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4D52E9-1E5C-2B46-C9B9-DDFA59C45AB1}"/>
              </a:ext>
            </a:extLst>
          </p:cNvPr>
          <p:cNvPicPr>
            <a:picLocks noChangeAspect="1"/>
          </p:cNvPicPr>
          <p:nvPr/>
        </p:nvPicPr>
        <p:blipFill>
          <a:blip r:embed="rId2"/>
          <a:stretch>
            <a:fillRect/>
          </a:stretch>
        </p:blipFill>
        <p:spPr>
          <a:xfrm>
            <a:off x="1183739" y="1825625"/>
            <a:ext cx="9824522" cy="4107914"/>
          </a:xfrm>
          <a:prstGeom prst="rect">
            <a:avLst/>
          </a:prstGeom>
        </p:spPr>
      </p:pic>
    </p:spTree>
    <p:extLst>
      <p:ext uri="{BB962C8B-B14F-4D97-AF65-F5344CB8AC3E}">
        <p14:creationId xmlns:p14="http://schemas.microsoft.com/office/powerpoint/2010/main" val="3471297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9DE4-B238-8748-52ED-75641120EA73}"/>
              </a:ext>
            </a:extLst>
          </p:cNvPr>
          <p:cNvSpPr>
            <a:spLocks noGrp="1"/>
          </p:cNvSpPr>
          <p:nvPr>
            <p:ph type="title"/>
          </p:nvPr>
        </p:nvSpPr>
        <p:spPr/>
        <p:txBody>
          <a:bodyPr/>
          <a:lstStyle/>
          <a:p>
            <a:r>
              <a:rPr lang="en-IN" dirty="0"/>
              <a:t>Data Link Layer</a:t>
            </a:r>
          </a:p>
        </p:txBody>
      </p:sp>
      <p:sp>
        <p:nvSpPr>
          <p:cNvPr id="3" name="Content Placeholder 2">
            <a:extLst>
              <a:ext uri="{FF2B5EF4-FFF2-40B4-BE49-F238E27FC236}">
                <a16:creationId xmlns:a16="http://schemas.microsoft.com/office/drawing/2014/main" id="{C4FD5012-0ACD-93CB-AD79-5076509C4B78}"/>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dirty="0">
                <a:solidFill>
                  <a:srgbClr val="000000"/>
                </a:solidFill>
              </a:rPr>
              <a:t>Responsible for delivery of packets between two hosts connected to the same physical network (</a:t>
            </a:r>
            <a:r>
              <a:rPr lang="en-US" altLang="en-US" b="1" dirty="0">
                <a:solidFill>
                  <a:srgbClr val="000000"/>
                </a:solidFill>
              </a:rPr>
              <a:t>hop-to-hop</a:t>
            </a:r>
            <a:r>
              <a:rPr lang="en-US" altLang="en-US" dirty="0">
                <a:solidFill>
                  <a:srgbClr val="000000"/>
                </a:solidFill>
              </a:rPr>
              <a:t> – see next slide)</a:t>
            </a:r>
          </a:p>
          <a:p>
            <a:pPr lvl="1">
              <a:lnSpc>
                <a:spcPct val="80000"/>
              </a:lnSpc>
              <a:spcBef>
                <a:spcPts val="450"/>
              </a:spcBef>
              <a:buClr>
                <a:srgbClr val="FF0000"/>
              </a:buClr>
              <a:buSzPct val="55000"/>
            </a:pPr>
            <a:r>
              <a:rPr lang="en-US" altLang="en-US" dirty="0">
                <a:solidFill>
                  <a:srgbClr val="000000"/>
                </a:solidFill>
              </a:rPr>
              <a:t>Cannot work across networks</a:t>
            </a:r>
            <a:endParaRPr lang="en-US" altLang="en-US" sz="3200" dirty="0">
              <a:solidFill>
                <a:srgbClr val="000000"/>
              </a:solidFill>
            </a:endParaRPr>
          </a:p>
          <a:p>
            <a:pPr>
              <a:lnSpc>
                <a:spcPct val="80000"/>
              </a:lnSpc>
              <a:spcBef>
                <a:spcPts val="500"/>
              </a:spcBef>
              <a:buClr>
                <a:srgbClr val="3333CC"/>
              </a:buClr>
              <a:buSzPct val="60000"/>
            </a:pPr>
            <a:r>
              <a:rPr lang="en-US" altLang="en-US" dirty="0">
                <a:solidFill>
                  <a:srgbClr val="000000"/>
                </a:solidFill>
              </a:rPr>
              <a:t>Uses </a:t>
            </a:r>
            <a:r>
              <a:rPr lang="en-US" altLang="en-US" b="1" dirty="0">
                <a:solidFill>
                  <a:srgbClr val="000000"/>
                </a:solidFill>
              </a:rPr>
              <a:t>frames</a:t>
            </a:r>
          </a:p>
          <a:p>
            <a:pPr>
              <a:lnSpc>
                <a:spcPct val="80000"/>
              </a:lnSpc>
              <a:spcBef>
                <a:spcPts val="500"/>
              </a:spcBef>
              <a:buClr>
                <a:srgbClr val="3333CC"/>
              </a:buClr>
              <a:buSzPct val="60000"/>
            </a:pPr>
            <a:r>
              <a:rPr lang="en-US" altLang="en-US" b="1" dirty="0">
                <a:solidFill>
                  <a:srgbClr val="000000"/>
                </a:solidFill>
              </a:rPr>
              <a:t>Physical addressing</a:t>
            </a:r>
            <a:r>
              <a:rPr lang="en-US" altLang="en-US" dirty="0">
                <a:solidFill>
                  <a:srgbClr val="000000"/>
                </a:solidFill>
              </a:rPr>
              <a:t>: Adding sender’s and receiver’s </a:t>
            </a:r>
            <a:r>
              <a:rPr lang="en-US" altLang="en-US" b="1" dirty="0">
                <a:solidFill>
                  <a:srgbClr val="000000"/>
                </a:solidFill>
              </a:rPr>
              <a:t>physical addresses </a:t>
            </a:r>
            <a:r>
              <a:rPr lang="en-US" altLang="en-US" dirty="0">
                <a:solidFill>
                  <a:srgbClr val="000000"/>
                </a:solidFill>
              </a:rPr>
              <a:t>(also called </a:t>
            </a:r>
            <a:r>
              <a:rPr lang="en-US" altLang="en-US" b="1" dirty="0">
                <a:solidFill>
                  <a:srgbClr val="000000"/>
                </a:solidFill>
              </a:rPr>
              <a:t>MAC addresses</a:t>
            </a:r>
            <a:r>
              <a:rPr lang="en-US" altLang="en-US" dirty="0">
                <a:solidFill>
                  <a:srgbClr val="000000"/>
                </a:solidFill>
              </a:rPr>
              <a:t>) to the frame header</a:t>
            </a:r>
          </a:p>
          <a:p>
            <a:pPr>
              <a:lnSpc>
                <a:spcPct val="80000"/>
              </a:lnSpc>
              <a:spcBef>
                <a:spcPts val="500"/>
              </a:spcBef>
              <a:buClr>
                <a:srgbClr val="3333CC"/>
              </a:buClr>
              <a:buSzPct val="60000"/>
            </a:pPr>
            <a:r>
              <a:rPr lang="en-US" altLang="en-US" dirty="0">
                <a:solidFill>
                  <a:srgbClr val="000000"/>
                </a:solidFill>
              </a:rPr>
              <a:t>LAN/WAN operates at this layer (e.g. Ethernet or </a:t>
            </a:r>
            <a:r>
              <a:rPr lang="en-US" altLang="en-US" dirty="0" err="1">
                <a:solidFill>
                  <a:srgbClr val="000000"/>
                </a:solidFill>
              </a:rPr>
              <a:t>WiFi</a:t>
            </a:r>
            <a:r>
              <a:rPr lang="en-US" altLang="en-US" dirty="0">
                <a:solidFill>
                  <a:srgbClr val="000000"/>
                </a:solidFill>
              </a:rPr>
              <a:t>)</a:t>
            </a:r>
          </a:p>
          <a:p>
            <a:pPr>
              <a:lnSpc>
                <a:spcPct val="80000"/>
              </a:lnSpc>
              <a:spcBef>
                <a:spcPts val="500"/>
              </a:spcBef>
              <a:buClr>
                <a:srgbClr val="3333CC"/>
              </a:buClr>
              <a:buSzPct val="60000"/>
            </a:pPr>
            <a:r>
              <a:rPr lang="en-US" altLang="en-US" dirty="0">
                <a:solidFill>
                  <a:srgbClr val="000000"/>
                </a:solidFill>
              </a:rPr>
              <a:t>What if we know the IP address of a computer but do not know its MAC address?</a:t>
            </a:r>
          </a:p>
          <a:p>
            <a:pPr lvl="1">
              <a:lnSpc>
                <a:spcPct val="80000"/>
              </a:lnSpc>
              <a:buClr>
                <a:srgbClr val="3333CC"/>
              </a:buClr>
              <a:buSzPct val="60000"/>
            </a:pPr>
            <a:r>
              <a:rPr lang="en-US" altLang="en-US" dirty="0">
                <a:solidFill>
                  <a:srgbClr val="000000"/>
                </a:solidFill>
              </a:rPr>
              <a:t>Use </a:t>
            </a:r>
            <a:r>
              <a:rPr lang="en-US" altLang="en-US" b="1" dirty="0">
                <a:solidFill>
                  <a:srgbClr val="000000"/>
                </a:solidFill>
              </a:rPr>
              <a:t>Address Resolution Protocol (ARP)</a:t>
            </a:r>
          </a:p>
        </p:txBody>
      </p:sp>
    </p:spTree>
    <p:extLst>
      <p:ext uri="{BB962C8B-B14F-4D97-AF65-F5344CB8AC3E}">
        <p14:creationId xmlns:p14="http://schemas.microsoft.com/office/powerpoint/2010/main" val="4291054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386-396B-4FD9-75E6-23A40F11781C}"/>
              </a:ext>
            </a:extLst>
          </p:cNvPr>
          <p:cNvSpPr>
            <a:spLocks noGrp="1"/>
          </p:cNvSpPr>
          <p:nvPr>
            <p:ph type="title"/>
          </p:nvPr>
        </p:nvSpPr>
        <p:spPr/>
        <p:txBody>
          <a:bodyPr/>
          <a:lstStyle/>
          <a:p>
            <a:r>
              <a:rPr lang="en-IN" dirty="0"/>
              <a:t>The Physical Layer</a:t>
            </a:r>
          </a:p>
        </p:txBody>
      </p:sp>
      <p:sp>
        <p:nvSpPr>
          <p:cNvPr id="3" name="Content Placeholder 2">
            <a:extLst>
              <a:ext uri="{FF2B5EF4-FFF2-40B4-BE49-F238E27FC236}">
                <a16:creationId xmlns:a16="http://schemas.microsoft.com/office/drawing/2014/main" id="{12B092A1-C0E8-50FE-0EA7-A887F63BF5C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83849A-DA63-1196-01B1-A6CE5D9FBCF1}"/>
              </a:ext>
            </a:extLst>
          </p:cNvPr>
          <p:cNvPicPr>
            <a:picLocks noChangeAspect="1"/>
          </p:cNvPicPr>
          <p:nvPr/>
        </p:nvPicPr>
        <p:blipFill>
          <a:blip r:embed="rId2"/>
          <a:stretch>
            <a:fillRect/>
          </a:stretch>
        </p:blipFill>
        <p:spPr>
          <a:xfrm>
            <a:off x="1042550" y="1486468"/>
            <a:ext cx="10074087" cy="4380038"/>
          </a:xfrm>
          <a:prstGeom prst="rect">
            <a:avLst/>
          </a:prstGeom>
        </p:spPr>
      </p:pic>
    </p:spTree>
    <p:extLst>
      <p:ext uri="{BB962C8B-B14F-4D97-AF65-F5344CB8AC3E}">
        <p14:creationId xmlns:p14="http://schemas.microsoft.com/office/powerpoint/2010/main" val="802833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91B68-76FD-1A65-A9D4-D2E91546DDFB}"/>
              </a:ext>
            </a:extLst>
          </p:cNvPr>
          <p:cNvSpPr>
            <a:spLocks noGrp="1"/>
          </p:cNvSpPr>
          <p:nvPr>
            <p:ph type="title"/>
          </p:nvPr>
        </p:nvSpPr>
        <p:spPr/>
        <p:txBody>
          <a:bodyPr/>
          <a:lstStyle/>
          <a:p>
            <a:r>
              <a:rPr lang="en-IN" dirty="0"/>
              <a:t>Physical Layer Functions</a:t>
            </a:r>
          </a:p>
        </p:txBody>
      </p:sp>
      <p:sp>
        <p:nvSpPr>
          <p:cNvPr id="3" name="Content Placeholder 2">
            <a:extLst>
              <a:ext uri="{FF2B5EF4-FFF2-40B4-BE49-F238E27FC236}">
                <a16:creationId xmlns:a16="http://schemas.microsoft.com/office/drawing/2014/main" id="{F20761AA-9264-C481-24CD-FFEE050BB080}"/>
              </a:ext>
            </a:extLst>
          </p:cNvPr>
          <p:cNvSpPr>
            <a:spLocks noGrp="1"/>
          </p:cNvSpPr>
          <p:nvPr>
            <p:ph idx="1"/>
          </p:nvPr>
        </p:nvSpPr>
        <p:spPr/>
        <p:txBody>
          <a:bodyPr>
            <a:normAutofit/>
          </a:bodyPr>
          <a:lstStyle/>
          <a:p>
            <a:pPr>
              <a:lnSpc>
                <a:spcPct val="80000"/>
              </a:lnSpc>
              <a:spcBef>
                <a:spcPts val="500"/>
              </a:spcBef>
              <a:buClr>
                <a:srgbClr val="3333CC"/>
              </a:buClr>
              <a:buSzPct val="60000"/>
            </a:pPr>
            <a:r>
              <a:rPr lang="en-US" altLang="en-US" sz="2800" dirty="0">
                <a:solidFill>
                  <a:srgbClr val="000000"/>
                </a:solidFill>
              </a:rPr>
              <a:t>Carries the data (0s and 1s) in the form of signals</a:t>
            </a:r>
          </a:p>
          <a:p>
            <a:pPr>
              <a:lnSpc>
                <a:spcPct val="80000"/>
              </a:lnSpc>
              <a:spcBef>
                <a:spcPts val="500"/>
              </a:spcBef>
              <a:buClr>
                <a:srgbClr val="3333CC"/>
              </a:buClr>
              <a:buSzPct val="60000"/>
            </a:pPr>
            <a:r>
              <a:rPr lang="en-US" dirty="0">
                <a:solidFill>
                  <a:srgbClr val="000000"/>
                </a:solidFill>
              </a:rPr>
              <a:t>Signals can be electric, optical, or wireless</a:t>
            </a:r>
          </a:p>
          <a:p>
            <a:pPr>
              <a:lnSpc>
                <a:spcPct val="80000"/>
              </a:lnSpc>
              <a:spcBef>
                <a:spcPts val="500"/>
              </a:spcBef>
              <a:buClr>
                <a:srgbClr val="3333CC"/>
              </a:buClr>
              <a:buSzPct val="60000"/>
            </a:pPr>
            <a:endParaRPr lang="en-IN" dirty="0"/>
          </a:p>
        </p:txBody>
      </p:sp>
    </p:spTree>
    <p:extLst>
      <p:ext uri="{BB962C8B-B14F-4D97-AF65-F5344CB8AC3E}">
        <p14:creationId xmlns:p14="http://schemas.microsoft.com/office/powerpoint/2010/main" val="366801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83178-10AC-E97A-DA0E-073CB39983E8}"/>
              </a:ext>
            </a:extLst>
          </p:cNvPr>
          <p:cNvSpPr>
            <a:spLocks noGrp="1"/>
          </p:cNvSpPr>
          <p:nvPr>
            <p:ph type="title"/>
          </p:nvPr>
        </p:nvSpPr>
        <p:spPr/>
        <p:txBody>
          <a:bodyPr/>
          <a:lstStyle/>
          <a:p>
            <a:r>
              <a:rPr lang="en-IN" dirty="0"/>
              <a:t>Physical and Logical Address</a:t>
            </a:r>
          </a:p>
        </p:txBody>
      </p:sp>
      <p:sp>
        <p:nvSpPr>
          <p:cNvPr id="3" name="Content Placeholder 2">
            <a:extLst>
              <a:ext uri="{FF2B5EF4-FFF2-40B4-BE49-F238E27FC236}">
                <a16:creationId xmlns:a16="http://schemas.microsoft.com/office/drawing/2014/main" id="{D3E8C122-82A5-8A07-5E81-F60B2D818CD6}"/>
              </a:ext>
            </a:extLst>
          </p:cNvPr>
          <p:cNvSpPr>
            <a:spLocks noGrp="1"/>
          </p:cNvSpPr>
          <p:nvPr>
            <p:ph idx="1"/>
          </p:nvPr>
        </p:nvSpPr>
        <p:spPr/>
        <p:txBody>
          <a:bodyPr/>
          <a:lstStyle/>
          <a:p>
            <a:r>
              <a:rPr lang="en-IN" dirty="0"/>
              <a:t>Each computer on the Internet has two addresses:</a:t>
            </a:r>
          </a:p>
          <a:p>
            <a:r>
              <a:rPr lang="en-IN" b="1" dirty="0"/>
              <a:t>Physical address/MAC address/Hardware address</a:t>
            </a:r>
            <a:endParaRPr lang="en-IN" dirty="0"/>
          </a:p>
          <a:p>
            <a:pPr lvl="1"/>
            <a:r>
              <a:rPr lang="en-IN" dirty="0"/>
              <a:t>Fixed address, hardcoded on the Network Interface Card (NIC)</a:t>
            </a:r>
          </a:p>
          <a:p>
            <a:pPr lvl="1"/>
            <a:r>
              <a:rPr lang="en-IN" dirty="0"/>
              <a:t>Different for different network type (e.g. Ethernet card, </a:t>
            </a:r>
            <a:r>
              <a:rPr lang="en-IN" dirty="0" err="1"/>
              <a:t>WiFi</a:t>
            </a:r>
            <a:r>
              <a:rPr lang="en-IN" dirty="0"/>
              <a:t> card)</a:t>
            </a:r>
          </a:p>
          <a:p>
            <a:pPr lvl="1"/>
            <a:r>
              <a:rPr lang="en-IN" dirty="0"/>
              <a:t>Useful </a:t>
            </a:r>
            <a:r>
              <a:rPr lang="en-IN" b="1" dirty="0">
                <a:solidFill>
                  <a:srgbClr val="FF0000"/>
                </a:solidFill>
              </a:rPr>
              <a:t>within</a:t>
            </a:r>
            <a:r>
              <a:rPr lang="en-IN" dirty="0"/>
              <a:t> or </a:t>
            </a:r>
            <a:r>
              <a:rPr lang="en-IN" b="1" dirty="0">
                <a:solidFill>
                  <a:srgbClr val="FF0000"/>
                </a:solidFill>
              </a:rPr>
              <a:t>inside</a:t>
            </a:r>
            <a:r>
              <a:rPr lang="en-IN" dirty="0"/>
              <a:t> a network only</a:t>
            </a:r>
          </a:p>
          <a:p>
            <a:r>
              <a:rPr lang="en-IN" b="1" dirty="0"/>
              <a:t>Logical address/IP address/Virtual address</a:t>
            </a:r>
          </a:p>
          <a:p>
            <a:pPr lvl="1"/>
            <a:r>
              <a:rPr lang="en-IN" dirty="0"/>
              <a:t>Exists in software</a:t>
            </a:r>
          </a:p>
          <a:p>
            <a:pPr lvl="1"/>
            <a:r>
              <a:rPr lang="en-IN" dirty="0"/>
              <a:t>Given by the network provider or your organization (usually temporary)</a:t>
            </a:r>
          </a:p>
          <a:p>
            <a:pPr lvl="1"/>
            <a:r>
              <a:rPr lang="en-IN" dirty="0"/>
              <a:t>Useful </a:t>
            </a:r>
            <a:r>
              <a:rPr lang="en-IN" b="1" dirty="0">
                <a:solidFill>
                  <a:srgbClr val="FF0000"/>
                </a:solidFill>
              </a:rPr>
              <a:t>outside</a:t>
            </a:r>
            <a:r>
              <a:rPr lang="en-IN" dirty="0"/>
              <a:t> a network (e.g. to reach another computer on the Internet, anywhere in the world)</a:t>
            </a:r>
          </a:p>
          <a:p>
            <a:endParaRPr lang="en-IN" b="1" dirty="0"/>
          </a:p>
          <a:p>
            <a:endParaRPr lang="en-IN" dirty="0"/>
          </a:p>
        </p:txBody>
      </p:sp>
    </p:spTree>
    <p:extLst>
      <p:ext uri="{BB962C8B-B14F-4D97-AF65-F5344CB8AC3E}">
        <p14:creationId xmlns:p14="http://schemas.microsoft.com/office/powerpoint/2010/main" val="3995816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3C4A-C573-A17E-435F-522C19C2886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DBAB7B6A-A4F0-D1B8-331D-CFB1E6803A0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0F939E-E169-D920-61C2-6886FB98FA65}"/>
              </a:ext>
            </a:extLst>
          </p:cNvPr>
          <p:cNvPicPr>
            <a:picLocks noChangeAspect="1"/>
          </p:cNvPicPr>
          <p:nvPr/>
        </p:nvPicPr>
        <p:blipFill>
          <a:blip r:embed="rId2"/>
          <a:stretch>
            <a:fillRect/>
          </a:stretch>
        </p:blipFill>
        <p:spPr>
          <a:xfrm>
            <a:off x="647456" y="2662789"/>
            <a:ext cx="10552232" cy="2101719"/>
          </a:xfrm>
          <a:prstGeom prst="rect">
            <a:avLst/>
          </a:prstGeom>
        </p:spPr>
      </p:pic>
      <p:sp>
        <p:nvSpPr>
          <p:cNvPr id="6" name="Rectangle 5">
            <a:extLst>
              <a:ext uri="{FF2B5EF4-FFF2-40B4-BE49-F238E27FC236}">
                <a16:creationId xmlns:a16="http://schemas.microsoft.com/office/drawing/2014/main" id="{51291684-7A66-E289-A149-E40CD7322776}"/>
              </a:ext>
            </a:extLst>
          </p:cNvPr>
          <p:cNvSpPr/>
          <p:nvPr/>
        </p:nvSpPr>
        <p:spPr>
          <a:xfrm>
            <a:off x="739739" y="3328827"/>
            <a:ext cx="7479587"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E58883-6989-C151-46F5-294F146B34CE}"/>
              </a:ext>
            </a:extLst>
          </p:cNvPr>
          <p:cNvSpPr/>
          <p:nvPr/>
        </p:nvSpPr>
        <p:spPr>
          <a:xfrm>
            <a:off x="739738" y="4456283"/>
            <a:ext cx="8280972" cy="308225"/>
          </a:xfrm>
          <a:prstGeom prst="rect">
            <a:avLst/>
          </a:prstGeom>
          <a:solidFill>
            <a:srgbClr val="FF0000">
              <a:alpha val="2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7047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214F-47C6-BD0F-B2D2-AA0B5E21DFFE}"/>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A9BB77F4-C47D-95EB-9296-8F746837B167}"/>
              </a:ext>
            </a:extLst>
          </p:cNvPr>
          <p:cNvSpPr>
            <a:spLocks noGrp="1"/>
          </p:cNvSpPr>
          <p:nvPr>
            <p:ph idx="1"/>
          </p:nvPr>
        </p:nvSpPr>
        <p:spPr/>
        <p:txBody>
          <a:bodyPr/>
          <a:lstStyle/>
          <a:p>
            <a:r>
              <a:rPr lang="en-IN" dirty="0"/>
              <a:t>Suppose we have used our web browser to access a web page located on our company’s web server</a:t>
            </a:r>
          </a:p>
          <a:p>
            <a:r>
              <a:rPr lang="en-IN" dirty="0"/>
              <a:t>Consider that the following are the details of the two computers</a:t>
            </a:r>
          </a:p>
          <a:p>
            <a:endParaRPr lang="en-IN" dirty="0"/>
          </a:p>
        </p:txBody>
      </p:sp>
      <p:graphicFrame>
        <p:nvGraphicFramePr>
          <p:cNvPr id="4" name="Table 4">
            <a:extLst>
              <a:ext uri="{FF2B5EF4-FFF2-40B4-BE49-F238E27FC236}">
                <a16:creationId xmlns:a16="http://schemas.microsoft.com/office/drawing/2014/main" id="{E6AA7DC9-C06B-1641-01BF-BBE0F9AD3C57}"/>
              </a:ext>
            </a:extLst>
          </p:cNvPr>
          <p:cNvGraphicFramePr>
            <a:graphicFrameLocks noGrp="1"/>
          </p:cNvGraphicFramePr>
          <p:nvPr>
            <p:extLst>
              <p:ext uri="{D42A27DB-BD31-4B8C-83A1-F6EECF244321}">
                <p14:modId xmlns:p14="http://schemas.microsoft.com/office/powerpoint/2010/main" val="1236124873"/>
              </p:ext>
            </p:extLst>
          </p:nvPr>
        </p:nvGraphicFramePr>
        <p:xfrm>
          <a:off x="1415551" y="3445034"/>
          <a:ext cx="8128000" cy="1371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54878132"/>
                    </a:ext>
                  </a:extLst>
                </a:gridCol>
                <a:gridCol w="2032000">
                  <a:extLst>
                    <a:ext uri="{9D8B030D-6E8A-4147-A177-3AD203B41FA5}">
                      <a16:colId xmlns:a16="http://schemas.microsoft.com/office/drawing/2014/main" val="2084449721"/>
                    </a:ext>
                  </a:extLst>
                </a:gridCol>
                <a:gridCol w="2032000">
                  <a:extLst>
                    <a:ext uri="{9D8B030D-6E8A-4147-A177-3AD203B41FA5}">
                      <a16:colId xmlns:a16="http://schemas.microsoft.com/office/drawing/2014/main" val="485928054"/>
                    </a:ext>
                  </a:extLst>
                </a:gridCol>
                <a:gridCol w="2032000">
                  <a:extLst>
                    <a:ext uri="{9D8B030D-6E8A-4147-A177-3AD203B41FA5}">
                      <a16:colId xmlns:a16="http://schemas.microsoft.com/office/drawing/2014/main" val="3403518049"/>
                    </a:ext>
                  </a:extLst>
                </a:gridCol>
              </a:tblGrid>
              <a:tr h="370840">
                <a:tc>
                  <a:txBody>
                    <a:bodyPr/>
                    <a:lstStyle/>
                    <a:p>
                      <a:r>
                        <a:rPr lang="en-IN" sz="2400" dirty="0"/>
                        <a:t>Computer</a:t>
                      </a:r>
                    </a:p>
                  </a:txBody>
                  <a:tcPr/>
                </a:tc>
                <a:tc>
                  <a:txBody>
                    <a:bodyPr/>
                    <a:lstStyle/>
                    <a:p>
                      <a:r>
                        <a:rPr lang="en-IN" sz="2400" dirty="0"/>
                        <a:t>IP Address</a:t>
                      </a:r>
                    </a:p>
                  </a:txBody>
                  <a:tcPr/>
                </a:tc>
                <a:tc>
                  <a:txBody>
                    <a:bodyPr/>
                    <a:lstStyle/>
                    <a:p>
                      <a:r>
                        <a:rPr lang="en-IN" sz="2400" dirty="0"/>
                        <a:t>MAC Address</a:t>
                      </a:r>
                    </a:p>
                  </a:txBody>
                  <a:tcPr/>
                </a:tc>
                <a:tc>
                  <a:txBody>
                    <a:bodyPr/>
                    <a:lstStyle/>
                    <a:p>
                      <a:r>
                        <a:rPr lang="en-IN" sz="2400" dirty="0"/>
                        <a:t>Port Number</a:t>
                      </a:r>
                    </a:p>
                  </a:txBody>
                  <a:tcPr/>
                </a:tc>
                <a:extLst>
                  <a:ext uri="{0D108BD9-81ED-4DB2-BD59-A6C34878D82A}">
                    <a16:rowId xmlns:a16="http://schemas.microsoft.com/office/drawing/2014/main" val="3955619883"/>
                  </a:ext>
                </a:extLst>
              </a:tr>
              <a:tr h="370840">
                <a:tc>
                  <a:txBody>
                    <a:bodyPr/>
                    <a:lstStyle/>
                    <a:p>
                      <a:r>
                        <a:rPr lang="en-IN" sz="2400" dirty="0"/>
                        <a:t>Web server</a:t>
                      </a:r>
                    </a:p>
                  </a:txBody>
                  <a:tcPr/>
                </a:tc>
                <a:tc>
                  <a:txBody>
                    <a:bodyPr/>
                    <a:lstStyle/>
                    <a:p>
                      <a:r>
                        <a:rPr lang="en-IN" sz="2400" dirty="0"/>
                        <a:t>192.168.5.1</a:t>
                      </a:r>
                    </a:p>
                  </a:txBody>
                  <a:tcPr/>
                </a:tc>
                <a:tc>
                  <a:txBody>
                    <a:bodyPr/>
                    <a:lstStyle/>
                    <a:p>
                      <a:r>
                        <a:rPr lang="en-IN" sz="2400" dirty="0"/>
                        <a:t>5-5-5-5-5-5</a:t>
                      </a:r>
                    </a:p>
                  </a:txBody>
                  <a:tcPr/>
                </a:tc>
                <a:tc>
                  <a:txBody>
                    <a:bodyPr/>
                    <a:lstStyle/>
                    <a:p>
                      <a:r>
                        <a:rPr lang="en-IN" sz="2400" dirty="0"/>
                        <a:t>TCP 80</a:t>
                      </a:r>
                    </a:p>
                  </a:txBody>
                  <a:tcPr/>
                </a:tc>
                <a:extLst>
                  <a:ext uri="{0D108BD9-81ED-4DB2-BD59-A6C34878D82A}">
                    <a16:rowId xmlns:a16="http://schemas.microsoft.com/office/drawing/2014/main" val="2330133203"/>
                  </a:ext>
                </a:extLst>
              </a:tr>
              <a:tr h="370840">
                <a:tc>
                  <a:txBody>
                    <a:bodyPr/>
                    <a:lstStyle/>
                    <a:p>
                      <a:r>
                        <a:rPr lang="en-IN" sz="2400" dirty="0"/>
                        <a:t>Laptop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t>192.168.5.2</a:t>
                      </a:r>
                    </a:p>
                  </a:txBody>
                  <a:tcPr/>
                </a:tc>
                <a:tc>
                  <a:txBody>
                    <a:bodyPr/>
                    <a:lstStyle/>
                    <a:p>
                      <a:r>
                        <a:rPr lang="en-IN" sz="2400" dirty="0"/>
                        <a:t>6-6-6-6-6-6</a:t>
                      </a:r>
                    </a:p>
                  </a:txBody>
                  <a:tcPr/>
                </a:tc>
                <a:tc>
                  <a:txBody>
                    <a:bodyPr/>
                    <a:lstStyle/>
                    <a:p>
                      <a:r>
                        <a:rPr lang="en-IN" sz="2400" dirty="0"/>
                        <a:t>TCP 5091</a:t>
                      </a:r>
                    </a:p>
                  </a:txBody>
                  <a:tcPr/>
                </a:tc>
                <a:extLst>
                  <a:ext uri="{0D108BD9-81ED-4DB2-BD59-A6C34878D82A}">
                    <a16:rowId xmlns:a16="http://schemas.microsoft.com/office/drawing/2014/main" val="3032046717"/>
                  </a:ext>
                </a:extLst>
              </a:tr>
            </a:tbl>
          </a:graphicData>
        </a:graphic>
      </p:graphicFrame>
    </p:spTree>
    <p:extLst>
      <p:ext uri="{BB962C8B-B14F-4D97-AF65-F5344CB8AC3E}">
        <p14:creationId xmlns:p14="http://schemas.microsoft.com/office/powerpoint/2010/main" val="4264948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Web Server Respond?</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85000" lnSpcReduction="20000"/>
          </a:bodyPr>
          <a:lstStyle/>
          <a:p>
            <a:r>
              <a:rPr lang="en-US" dirty="0"/>
              <a:t>Layer 7 obtains the data in the form of the HTML document.</a:t>
            </a:r>
          </a:p>
          <a:p>
            <a:r>
              <a:rPr lang="en-US" dirty="0"/>
              <a:t>Layer 6 adds information about the formatting.</a:t>
            </a:r>
          </a:p>
          <a:p>
            <a:r>
              <a:rPr lang="en-US" dirty="0"/>
              <a:t>Layer 5 adds information required to create a session between the web server and the web browser on the laptop.</a:t>
            </a:r>
          </a:p>
          <a:p>
            <a:r>
              <a:rPr lang="en-US" dirty="0"/>
              <a:t>Layer 4 adds the transport protocol and the source and destination port numbers, in this case TCP (it's a unicast) and port 80 (HTTP).</a:t>
            </a:r>
          </a:p>
          <a:p>
            <a:r>
              <a:rPr lang="en-US" dirty="0"/>
              <a:t>Layer 3 adds the source and destination IP addresses, in this case a source of 192.168.5.1 and a destination of 192.168.5.2.</a:t>
            </a:r>
          </a:p>
          <a:p>
            <a:r>
              <a:rPr lang="en-US" dirty="0"/>
              <a:t>Layer 2 learns the destination MAC address and adds the source and destination MAC addresses, in this case, a source of 5-5-5-5-5-5 and destination of 6-6-6-6-6-6.</a:t>
            </a:r>
          </a:p>
          <a:p>
            <a:r>
              <a:rPr lang="en-US" dirty="0"/>
              <a:t>Layer 1 converts the entire package into bits and sends it across the network to the laptop.</a:t>
            </a:r>
            <a:endParaRPr lang="en-IN" dirty="0"/>
          </a:p>
        </p:txBody>
      </p:sp>
    </p:spTree>
    <p:extLst>
      <p:ext uri="{BB962C8B-B14F-4D97-AF65-F5344CB8AC3E}">
        <p14:creationId xmlns:p14="http://schemas.microsoft.com/office/powerpoint/2010/main" val="18228853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15BB-271E-9EFC-570A-71AB154045E4}"/>
              </a:ext>
            </a:extLst>
          </p:cNvPr>
          <p:cNvSpPr>
            <a:spLocks noGrp="1"/>
          </p:cNvSpPr>
          <p:nvPr>
            <p:ph type="title"/>
          </p:nvPr>
        </p:nvSpPr>
        <p:spPr/>
        <p:txBody>
          <a:bodyPr/>
          <a:lstStyle/>
          <a:p>
            <a:r>
              <a:rPr lang="en-IN" dirty="0"/>
              <a:t>How will the Laptop Handle this?</a:t>
            </a:r>
          </a:p>
        </p:txBody>
      </p:sp>
      <p:sp>
        <p:nvSpPr>
          <p:cNvPr id="3" name="Content Placeholder 2">
            <a:extLst>
              <a:ext uri="{FF2B5EF4-FFF2-40B4-BE49-F238E27FC236}">
                <a16:creationId xmlns:a16="http://schemas.microsoft.com/office/drawing/2014/main" id="{343E814F-5410-1065-C8A7-83BE19FB4F90}"/>
              </a:ext>
            </a:extLst>
          </p:cNvPr>
          <p:cNvSpPr>
            <a:spLocks noGrp="1"/>
          </p:cNvSpPr>
          <p:nvPr>
            <p:ph idx="1"/>
          </p:nvPr>
        </p:nvSpPr>
        <p:spPr/>
        <p:txBody>
          <a:bodyPr>
            <a:normAutofit fontScale="70000" lnSpcReduction="20000"/>
          </a:bodyPr>
          <a:lstStyle/>
          <a:p>
            <a:r>
              <a:rPr lang="en-US" dirty="0"/>
              <a:t>Layer 1 receives the bits in electrical format, converts them to be read by layer 2, and hands them to layer 2.</a:t>
            </a:r>
          </a:p>
          <a:p>
            <a:r>
              <a:rPr lang="en-US" dirty="0"/>
              <a:t>Layer 2 examines the destination MAC address to see whether it is addressed to it, sees the MAC address of 6-6-6-6-6 (its own), drops that part of the transmission, and hands the remaining data to layer 3.</a:t>
            </a:r>
          </a:p>
          <a:p>
            <a:r>
              <a:rPr lang="en-US" dirty="0"/>
              <a:t>Layer 3 examines the destination IP address to ensure that it is its own (192. 168.5.2), drops that part, and hands the rest of the package to layer 4.</a:t>
            </a:r>
          </a:p>
          <a:p>
            <a:r>
              <a:rPr lang="en-US" dirty="0"/>
              <a:t>Layer 4 examines the destination port number (port 5091), alerts the browser that HTTP data is coming in, drops that part, and hands the rest of the package to layer 5.</a:t>
            </a:r>
          </a:p>
          <a:p>
            <a:r>
              <a:rPr lang="en-US" dirty="0"/>
              <a:t>Layer 5 uses the information that was placed on this layer by the web server to create the session between the web server and the web browser and then hands the rest of the information to layer 6.</a:t>
            </a:r>
          </a:p>
          <a:p>
            <a:r>
              <a:rPr lang="en-US" dirty="0"/>
              <a:t>Layer 6 performs any format translation that may be required and hands the remaining data (the HTML document) to layer 7.</a:t>
            </a:r>
          </a:p>
          <a:p>
            <a:r>
              <a:rPr lang="en-US" dirty="0"/>
              <a:t>The layer 7 application (the web browser) receives the HTML document and opens the document in the browser window.</a:t>
            </a:r>
            <a:endParaRPr lang="en-IN" dirty="0"/>
          </a:p>
        </p:txBody>
      </p:sp>
    </p:spTree>
    <p:extLst>
      <p:ext uri="{BB962C8B-B14F-4D97-AF65-F5344CB8AC3E}">
        <p14:creationId xmlns:p14="http://schemas.microsoft.com/office/powerpoint/2010/main" val="213261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A6CBB-DAB7-95AA-E6E4-08A5D945729B}"/>
              </a:ext>
            </a:extLst>
          </p:cNvPr>
          <p:cNvSpPr>
            <a:spLocks noGrp="1"/>
          </p:cNvSpPr>
          <p:nvPr>
            <p:ph type="title"/>
          </p:nvPr>
        </p:nvSpPr>
        <p:spPr/>
        <p:txBody>
          <a:bodyPr/>
          <a:lstStyle/>
          <a:p>
            <a:r>
              <a:rPr lang="en-IN" dirty="0"/>
              <a:t>TCP/IP</a:t>
            </a:r>
          </a:p>
        </p:txBody>
      </p:sp>
      <p:sp>
        <p:nvSpPr>
          <p:cNvPr id="5" name="Text Placeholder 4">
            <a:extLst>
              <a:ext uri="{FF2B5EF4-FFF2-40B4-BE49-F238E27FC236}">
                <a16:creationId xmlns:a16="http://schemas.microsoft.com/office/drawing/2014/main" id="{BC07FE2F-7D46-1077-D5D8-FA0C828E56B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804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EEC-C1C4-B74E-05AE-A2B6D0236A67}"/>
              </a:ext>
            </a:extLst>
          </p:cNvPr>
          <p:cNvSpPr>
            <a:spLocks noGrp="1"/>
          </p:cNvSpPr>
          <p:nvPr>
            <p:ph type="title"/>
          </p:nvPr>
        </p:nvSpPr>
        <p:spPr/>
        <p:txBody>
          <a:bodyPr/>
          <a:lstStyle/>
          <a:p>
            <a:r>
              <a:rPr lang="en-IN" dirty="0"/>
              <a:t>Issues in Computer Networking</a:t>
            </a:r>
          </a:p>
        </p:txBody>
      </p:sp>
      <p:sp>
        <p:nvSpPr>
          <p:cNvPr id="3" name="Content Placeholder 2">
            <a:extLst>
              <a:ext uri="{FF2B5EF4-FFF2-40B4-BE49-F238E27FC236}">
                <a16:creationId xmlns:a16="http://schemas.microsoft.com/office/drawing/2014/main" id="{73D0DD8F-BD74-9B4F-772A-3D94CB1C5FDD}"/>
              </a:ext>
            </a:extLst>
          </p:cNvPr>
          <p:cNvSpPr>
            <a:spLocks noGrp="1"/>
          </p:cNvSpPr>
          <p:nvPr>
            <p:ph idx="1"/>
          </p:nvPr>
        </p:nvSpPr>
        <p:spPr/>
        <p:txBody>
          <a:bodyPr/>
          <a:lstStyle/>
          <a:p>
            <a:r>
              <a:rPr lang="en-IN" dirty="0"/>
              <a:t>Sharing computer resources</a:t>
            </a:r>
          </a:p>
          <a:p>
            <a:pPr lvl="1"/>
            <a:r>
              <a:rPr lang="en-IN" dirty="0"/>
              <a:t>Interaction between computers</a:t>
            </a:r>
          </a:p>
          <a:p>
            <a:pPr lvl="1"/>
            <a:r>
              <a:rPr lang="en-IN" dirty="0"/>
              <a:t>Network applications</a:t>
            </a:r>
          </a:p>
          <a:p>
            <a:r>
              <a:rPr lang="en-IN" dirty="0"/>
              <a:t>Physical data transmission</a:t>
            </a:r>
          </a:p>
          <a:p>
            <a:pPr lvl="1"/>
            <a:r>
              <a:rPr lang="en-IN" dirty="0"/>
              <a:t>Encoding</a:t>
            </a:r>
          </a:p>
          <a:p>
            <a:pPr lvl="1"/>
            <a:r>
              <a:rPr lang="en-IN" dirty="0"/>
              <a:t>Physical link characteristics</a:t>
            </a:r>
          </a:p>
          <a:p>
            <a:r>
              <a:rPr lang="en-IN" dirty="0"/>
              <a:t>Interaction among several computers</a:t>
            </a:r>
          </a:p>
          <a:p>
            <a:pPr lvl="1"/>
            <a:r>
              <a:rPr lang="en-IN" dirty="0"/>
              <a:t>Topology</a:t>
            </a:r>
          </a:p>
          <a:p>
            <a:pPr lvl="1"/>
            <a:r>
              <a:rPr lang="en-IN" dirty="0"/>
              <a:t>Addressing</a:t>
            </a:r>
          </a:p>
          <a:p>
            <a:pPr lvl="1"/>
            <a:r>
              <a:rPr lang="en-IN" dirty="0"/>
              <a:t>Switching</a:t>
            </a:r>
          </a:p>
          <a:p>
            <a:pPr lvl="1"/>
            <a:endParaRPr lang="en-IN" dirty="0"/>
          </a:p>
        </p:txBody>
      </p:sp>
    </p:spTree>
    <p:extLst>
      <p:ext uri="{BB962C8B-B14F-4D97-AF65-F5344CB8AC3E}">
        <p14:creationId xmlns:p14="http://schemas.microsoft.com/office/powerpoint/2010/main" val="3338576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FD95C-72C9-2FAE-6A3F-9F55B20938AE}"/>
              </a:ext>
            </a:extLst>
          </p:cNvPr>
          <p:cNvSpPr>
            <a:spLocks noGrp="1"/>
          </p:cNvSpPr>
          <p:nvPr>
            <p:ph type="title"/>
          </p:nvPr>
        </p:nvSpPr>
        <p:spPr/>
        <p:txBody>
          <a:bodyPr/>
          <a:lstStyle/>
          <a:p>
            <a:r>
              <a:rPr lang="en-IN" dirty="0"/>
              <a:t>Basics of TCP/IP</a:t>
            </a:r>
          </a:p>
        </p:txBody>
      </p:sp>
      <p:sp>
        <p:nvSpPr>
          <p:cNvPr id="3" name="Content Placeholder 2">
            <a:extLst>
              <a:ext uri="{FF2B5EF4-FFF2-40B4-BE49-F238E27FC236}">
                <a16:creationId xmlns:a16="http://schemas.microsoft.com/office/drawing/2014/main" id="{6A003D35-1BC8-247F-3FA9-DBA33D5D2561}"/>
              </a:ext>
            </a:extLst>
          </p:cNvPr>
          <p:cNvSpPr>
            <a:spLocks noGrp="1"/>
          </p:cNvSpPr>
          <p:nvPr>
            <p:ph idx="1"/>
          </p:nvPr>
        </p:nvSpPr>
        <p:spPr/>
        <p:txBody>
          <a:bodyPr/>
          <a:lstStyle/>
          <a:p>
            <a:r>
              <a:rPr lang="en-US" dirty="0"/>
              <a:t>The </a:t>
            </a:r>
            <a:r>
              <a:rPr lang="en-US" b="1" dirty="0"/>
              <a:t>TCP/IP </a:t>
            </a:r>
            <a:r>
              <a:rPr lang="en-US" dirty="0"/>
              <a:t>protocol suite was developed prior to the OSI model</a:t>
            </a:r>
          </a:p>
          <a:p>
            <a:r>
              <a:rPr lang="en-US" dirty="0"/>
              <a:t>Therefore, the layers in the TCP/IP protocol suite do not match exactly with those in the OSI model</a:t>
            </a:r>
          </a:p>
          <a:p>
            <a:r>
              <a:rPr lang="en-US" dirty="0"/>
              <a:t>The original TCP/IP protocol suite was defined as </a:t>
            </a:r>
            <a:r>
              <a:rPr lang="en-US" b="1" dirty="0"/>
              <a:t>four</a:t>
            </a:r>
            <a:r>
              <a:rPr lang="en-US" dirty="0"/>
              <a:t> software layers built upon the hardware</a:t>
            </a:r>
          </a:p>
          <a:p>
            <a:r>
              <a:rPr lang="en-US" dirty="0"/>
              <a:t>Sometimes TCP/IP is thought of as a </a:t>
            </a:r>
            <a:r>
              <a:rPr lang="en-US" b="1" dirty="0"/>
              <a:t>five-layer</a:t>
            </a:r>
            <a:r>
              <a:rPr lang="en-US" dirty="0"/>
              <a:t> model with the layers named similarly to the ones in the OSI model</a:t>
            </a:r>
          </a:p>
          <a:p>
            <a:endParaRPr lang="en-IN" dirty="0"/>
          </a:p>
        </p:txBody>
      </p:sp>
    </p:spTree>
    <p:extLst>
      <p:ext uri="{BB962C8B-B14F-4D97-AF65-F5344CB8AC3E}">
        <p14:creationId xmlns:p14="http://schemas.microsoft.com/office/powerpoint/2010/main" val="3115019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5D70-F52E-F2A8-7382-BC48CDA4B2D8}"/>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595E46BA-89FA-5F37-2F62-6EDAF4C847EF}"/>
              </a:ext>
            </a:extLst>
          </p:cNvPr>
          <p:cNvSpPr>
            <a:spLocks noGrp="1"/>
          </p:cNvSpPr>
          <p:nvPr>
            <p:ph idx="1"/>
          </p:nvPr>
        </p:nvSpPr>
        <p:spPr/>
        <p:txBody>
          <a:bodyPr/>
          <a:lstStyle/>
          <a:p>
            <a:r>
              <a:rPr lang="en-US" dirty="0"/>
              <a:t>When we compare the two models, we find that two layers, session and presentation, are missing from the TCP/IP protocol suite</a:t>
            </a:r>
          </a:p>
          <a:p>
            <a:r>
              <a:rPr lang="en-US" dirty="0"/>
              <a:t>These two layers were not added to the TCP/IP protocol suite after the publication of the OSI model</a:t>
            </a:r>
          </a:p>
          <a:p>
            <a:r>
              <a:rPr lang="en-US" dirty="0"/>
              <a:t>The application layer in the suite is usually considered to be the combination of three layers in the OSI model</a:t>
            </a:r>
          </a:p>
          <a:p>
            <a:r>
              <a:rPr lang="en-US" dirty="0"/>
              <a:t>See diagram on the next slide</a:t>
            </a:r>
          </a:p>
          <a:p>
            <a:endParaRPr lang="en-IN" dirty="0"/>
          </a:p>
        </p:txBody>
      </p:sp>
    </p:spTree>
    <p:extLst>
      <p:ext uri="{BB962C8B-B14F-4D97-AF65-F5344CB8AC3E}">
        <p14:creationId xmlns:p14="http://schemas.microsoft.com/office/powerpoint/2010/main" val="2517109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1354-BD1C-B43B-5F93-ECF6087C177D}"/>
              </a:ext>
            </a:extLst>
          </p:cNvPr>
          <p:cNvSpPr>
            <a:spLocks noGrp="1"/>
          </p:cNvSpPr>
          <p:nvPr>
            <p:ph type="title"/>
          </p:nvPr>
        </p:nvSpPr>
        <p:spPr/>
        <p:txBody>
          <a:bodyPr/>
          <a:lstStyle/>
          <a:p>
            <a:r>
              <a:rPr lang="en-IN" dirty="0"/>
              <a:t>OSI versus TCP/IP</a:t>
            </a:r>
          </a:p>
        </p:txBody>
      </p:sp>
      <p:sp>
        <p:nvSpPr>
          <p:cNvPr id="3" name="Content Placeholder 2">
            <a:extLst>
              <a:ext uri="{FF2B5EF4-FFF2-40B4-BE49-F238E27FC236}">
                <a16:creationId xmlns:a16="http://schemas.microsoft.com/office/drawing/2014/main" id="{47C4106E-741B-06DE-5A09-06FF656D5DA4}"/>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4C140388-D305-6530-7C47-235E9FA9B294}"/>
              </a:ext>
            </a:extLst>
          </p:cNvPr>
          <p:cNvPicPr>
            <a:picLocks noChangeAspect="1"/>
          </p:cNvPicPr>
          <p:nvPr/>
        </p:nvPicPr>
        <p:blipFill>
          <a:blip r:embed="rId2"/>
          <a:stretch>
            <a:fillRect/>
          </a:stretch>
        </p:blipFill>
        <p:spPr>
          <a:xfrm>
            <a:off x="4346899" y="1421213"/>
            <a:ext cx="4437505" cy="4961620"/>
          </a:xfrm>
          <a:prstGeom prst="rect">
            <a:avLst/>
          </a:prstGeom>
        </p:spPr>
      </p:pic>
    </p:spTree>
    <p:extLst>
      <p:ext uri="{BB962C8B-B14F-4D97-AF65-F5344CB8AC3E}">
        <p14:creationId xmlns:p14="http://schemas.microsoft.com/office/powerpoint/2010/main" val="2379097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92F5-FBC3-CD6D-31BD-DD38450F1E89}"/>
              </a:ext>
            </a:extLst>
          </p:cNvPr>
          <p:cNvSpPr>
            <a:spLocks noGrp="1"/>
          </p:cNvSpPr>
          <p:nvPr>
            <p:ph type="title"/>
          </p:nvPr>
        </p:nvSpPr>
        <p:spPr/>
        <p:txBody>
          <a:bodyPr/>
          <a:lstStyle/>
          <a:p>
            <a:r>
              <a:rPr lang="en-IN" dirty="0"/>
              <a:t>Protocols within Each TCP/IP Layer</a:t>
            </a:r>
          </a:p>
        </p:txBody>
      </p:sp>
      <p:sp>
        <p:nvSpPr>
          <p:cNvPr id="3" name="Content Placeholder 2">
            <a:extLst>
              <a:ext uri="{FF2B5EF4-FFF2-40B4-BE49-F238E27FC236}">
                <a16:creationId xmlns:a16="http://schemas.microsoft.com/office/drawing/2014/main" id="{4828F76F-934E-B8EE-C2D6-CFCA6B01D2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C295FDD-6C19-9B8A-3182-E7C2A344CEFF}"/>
              </a:ext>
            </a:extLst>
          </p:cNvPr>
          <p:cNvPicPr>
            <a:picLocks noChangeAspect="1"/>
          </p:cNvPicPr>
          <p:nvPr/>
        </p:nvPicPr>
        <p:blipFill>
          <a:blip r:embed="rId2"/>
          <a:stretch>
            <a:fillRect/>
          </a:stretch>
        </p:blipFill>
        <p:spPr>
          <a:xfrm>
            <a:off x="3127450" y="1502089"/>
            <a:ext cx="4516523" cy="4922583"/>
          </a:xfrm>
          <a:prstGeom prst="rect">
            <a:avLst/>
          </a:prstGeom>
        </p:spPr>
      </p:pic>
    </p:spTree>
    <p:extLst>
      <p:ext uri="{BB962C8B-B14F-4D97-AF65-F5344CB8AC3E}">
        <p14:creationId xmlns:p14="http://schemas.microsoft.com/office/powerpoint/2010/main" val="3714043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A11AE-EB87-7066-506A-CA736DF017F5}"/>
              </a:ext>
            </a:extLst>
          </p:cNvPr>
          <p:cNvSpPr>
            <a:spLocks noGrp="1"/>
          </p:cNvSpPr>
          <p:nvPr>
            <p:ph type="title"/>
          </p:nvPr>
        </p:nvSpPr>
        <p:spPr/>
        <p:txBody>
          <a:bodyPr/>
          <a:lstStyle/>
          <a:p>
            <a:r>
              <a:rPr lang="en-IN" dirty="0"/>
              <a:t>Transport Layer Protocols</a:t>
            </a:r>
          </a:p>
        </p:txBody>
      </p:sp>
      <p:sp>
        <p:nvSpPr>
          <p:cNvPr id="3" name="Content Placeholder 2">
            <a:extLst>
              <a:ext uri="{FF2B5EF4-FFF2-40B4-BE49-F238E27FC236}">
                <a16:creationId xmlns:a16="http://schemas.microsoft.com/office/drawing/2014/main" id="{9D8C2F72-0293-6F5F-0507-2152521B507A}"/>
              </a:ext>
            </a:extLst>
          </p:cNvPr>
          <p:cNvSpPr>
            <a:spLocks noGrp="1"/>
          </p:cNvSpPr>
          <p:nvPr>
            <p:ph idx="1"/>
          </p:nvPr>
        </p:nvSpPr>
        <p:spPr/>
        <p:txBody>
          <a:bodyPr>
            <a:normAutofit/>
          </a:bodyPr>
          <a:lstStyle/>
          <a:p>
            <a:r>
              <a:rPr lang="en-IN" b="1" dirty="0"/>
              <a:t>Transmission Control Protocol (TCP)</a:t>
            </a:r>
          </a:p>
          <a:p>
            <a:pPr lvl="1"/>
            <a:r>
              <a:rPr lang="en-IN" dirty="0"/>
              <a:t>Reliable protocol</a:t>
            </a:r>
          </a:p>
          <a:p>
            <a:pPr lvl="1"/>
            <a:r>
              <a:rPr lang="en-IN" dirty="0"/>
              <a:t>Guaranteed delivery</a:t>
            </a:r>
          </a:p>
          <a:p>
            <a:pPr lvl="1"/>
            <a:r>
              <a:rPr lang="en-IN" dirty="0"/>
              <a:t>Uses connections, acknowledgements</a:t>
            </a:r>
          </a:p>
          <a:p>
            <a:pPr lvl="1"/>
            <a:r>
              <a:rPr lang="en-IN" dirty="0"/>
              <a:t>Used for text-based data</a:t>
            </a:r>
          </a:p>
          <a:p>
            <a:r>
              <a:rPr lang="en-IN" b="1" dirty="0"/>
              <a:t>User Datagram Protocol (UDP)</a:t>
            </a:r>
          </a:p>
          <a:p>
            <a:pPr lvl="1"/>
            <a:r>
              <a:rPr lang="en-IN" dirty="0"/>
              <a:t>Unreliable protocol</a:t>
            </a:r>
          </a:p>
          <a:p>
            <a:pPr lvl="1"/>
            <a:r>
              <a:rPr lang="en-IN" dirty="0"/>
              <a:t>No guarantee of delivery</a:t>
            </a:r>
          </a:p>
          <a:p>
            <a:pPr lvl="1"/>
            <a:r>
              <a:rPr lang="en-IN" dirty="0"/>
              <a:t>No connections, no acknowledgements</a:t>
            </a:r>
          </a:p>
          <a:p>
            <a:pPr lvl="1"/>
            <a:r>
              <a:rPr lang="en-IN" dirty="0"/>
              <a:t>Useful for audio, video or wherever we need speed but not guarantee</a:t>
            </a:r>
          </a:p>
        </p:txBody>
      </p:sp>
    </p:spTree>
    <p:extLst>
      <p:ext uri="{BB962C8B-B14F-4D97-AF65-F5344CB8AC3E}">
        <p14:creationId xmlns:p14="http://schemas.microsoft.com/office/powerpoint/2010/main" val="1262248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926A2-E2EA-5D78-B0C4-39286AAB6147}"/>
              </a:ext>
            </a:extLst>
          </p:cNvPr>
          <p:cNvSpPr>
            <a:spLocks noGrp="1"/>
          </p:cNvSpPr>
          <p:nvPr>
            <p:ph type="title"/>
          </p:nvPr>
        </p:nvSpPr>
        <p:spPr/>
        <p:txBody>
          <a:bodyPr/>
          <a:lstStyle/>
          <a:p>
            <a:r>
              <a:rPr lang="en-IN" dirty="0"/>
              <a:t>TCP – Connection Management</a:t>
            </a:r>
          </a:p>
        </p:txBody>
      </p:sp>
      <p:sp>
        <p:nvSpPr>
          <p:cNvPr id="3" name="Content Placeholder 2">
            <a:extLst>
              <a:ext uri="{FF2B5EF4-FFF2-40B4-BE49-F238E27FC236}">
                <a16:creationId xmlns:a16="http://schemas.microsoft.com/office/drawing/2014/main" id="{6609F43B-FADA-9603-5ED6-962993BD03A4}"/>
              </a:ext>
            </a:extLst>
          </p:cNvPr>
          <p:cNvSpPr>
            <a:spLocks noGrp="1"/>
          </p:cNvSpPr>
          <p:nvPr>
            <p:ph idx="1"/>
          </p:nvPr>
        </p:nvSpPr>
        <p:spPr/>
        <p:txBody>
          <a:bodyPr/>
          <a:lstStyle/>
          <a:p>
            <a:r>
              <a:rPr lang="en-IN" dirty="0"/>
              <a:t>Connection establishment</a:t>
            </a:r>
          </a:p>
          <a:p>
            <a:r>
              <a:rPr lang="en-IN" dirty="0"/>
              <a:t>Data transfer</a:t>
            </a:r>
          </a:p>
          <a:p>
            <a:r>
              <a:rPr lang="en-IN" dirty="0"/>
              <a:t>Connection termination</a:t>
            </a:r>
          </a:p>
        </p:txBody>
      </p:sp>
      <p:pic>
        <p:nvPicPr>
          <p:cNvPr id="5" name="Picture 4">
            <a:extLst>
              <a:ext uri="{FF2B5EF4-FFF2-40B4-BE49-F238E27FC236}">
                <a16:creationId xmlns:a16="http://schemas.microsoft.com/office/drawing/2014/main" id="{C0A5CDAC-ABA6-FCD5-F909-FD27C0A04A2A}"/>
              </a:ext>
            </a:extLst>
          </p:cNvPr>
          <p:cNvPicPr>
            <a:picLocks noChangeAspect="1"/>
          </p:cNvPicPr>
          <p:nvPr/>
        </p:nvPicPr>
        <p:blipFill>
          <a:blip r:embed="rId2"/>
          <a:stretch>
            <a:fillRect/>
          </a:stretch>
        </p:blipFill>
        <p:spPr>
          <a:xfrm>
            <a:off x="6264062" y="1482698"/>
            <a:ext cx="4102311" cy="2413124"/>
          </a:xfrm>
          <a:prstGeom prst="rect">
            <a:avLst/>
          </a:prstGeom>
        </p:spPr>
      </p:pic>
      <p:pic>
        <p:nvPicPr>
          <p:cNvPr id="7" name="Picture 6">
            <a:extLst>
              <a:ext uri="{FF2B5EF4-FFF2-40B4-BE49-F238E27FC236}">
                <a16:creationId xmlns:a16="http://schemas.microsoft.com/office/drawing/2014/main" id="{1DBDADB7-1B14-D705-E15F-D02A76D3E912}"/>
              </a:ext>
            </a:extLst>
          </p:cNvPr>
          <p:cNvPicPr>
            <a:picLocks noChangeAspect="1"/>
          </p:cNvPicPr>
          <p:nvPr/>
        </p:nvPicPr>
        <p:blipFill>
          <a:blip r:embed="rId3"/>
          <a:stretch>
            <a:fillRect/>
          </a:stretch>
        </p:blipFill>
        <p:spPr>
          <a:xfrm>
            <a:off x="7864785" y="4030758"/>
            <a:ext cx="2935470" cy="2298233"/>
          </a:xfrm>
          <a:prstGeom prst="rect">
            <a:avLst/>
          </a:prstGeom>
        </p:spPr>
      </p:pic>
      <p:pic>
        <p:nvPicPr>
          <p:cNvPr id="9" name="Picture 8">
            <a:extLst>
              <a:ext uri="{FF2B5EF4-FFF2-40B4-BE49-F238E27FC236}">
                <a16:creationId xmlns:a16="http://schemas.microsoft.com/office/drawing/2014/main" id="{CF696EAF-B192-11B5-5013-9ED14A50C818}"/>
              </a:ext>
            </a:extLst>
          </p:cNvPr>
          <p:cNvPicPr>
            <a:picLocks noChangeAspect="1"/>
          </p:cNvPicPr>
          <p:nvPr/>
        </p:nvPicPr>
        <p:blipFill>
          <a:blip r:embed="rId4"/>
          <a:stretch>
            <a:fillRect/>
          </a:stretch>
        </p:blipFill>
        <p:spPr>
          <a:xfrm>
            <a:off x="1391745" y="3381361"/>
            <a:ext cx="5188217" cy="3264068"/>
          </a:xfrm>
          <a:prstGeom prst="rect">
            <a:avLst/>
          </a:prstGeom>
        </p:spPr>
      </p:pic>
    </p:spTree>
    <p:extLst>
      <p:ext uri="{BB962C8B-B14F-4D97-AF65-F5344CB8AC3E}">
        <p14:creationId xmlns:p14="http://schemas.microsoft.com/office/powerpoint/2010/main" val="38751747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26873-B4A3-A834-76C2-1FA997790AC4}"/>
              </a:ext>
            </a:extLst>
          </p:cNvPr>
          <p:cNvSpPr>
            <a:spLocks noGrp="1"/>
          </p:cNvSpPr>
          <p:nvPr>
            <p:ph type="title"/>
          </p:nvPr>
        </p:nvSpPr>
        <p:spPr/>
        <p:txBody>
          <a:bodyPr/>
          <a:lstStyle/>
          <a:p>
            <a:r>
              <a:rPr lang="en-IN" dirty="0"/>
              <a:t>UDP</a:t>
            </a:r>
          </a:p>
        </p:txBody>
      </p:sp>
      <p:sp>
        <p:nvSpPr>
          <p:cNvPr id="3" name="Content Placeholder 2">
            <a:extLst>
              <a:ext uri="{FF2B5EF4-FFF2-40B4-BE49-F238E27FC236}">
                <a16:creationId xmlns:a16="http://schemas.microsoft.com/office/drawing/2014/main" id="{08DB5ED8-6C6C-F443-908A-69F34B1039B5}"/>
              </a:ext>
            </a:extLst>
          </p:cNvPr>
          <p:cNvSpPr>
            <a:spLocks noGrp="1"/>
          </p:cNvSpPr>
          <p:nvPr>
            <p:ph idx="1"/>
          </p:nvPr>
        </p:nvSpPr>
        <p:spPr/>
        <p:txBody>
          <a:bodyPr/>
          <a:lstStyle/>
          <a:p>
            <a:r>
              <a:rPr lang="en-IN" dirty="0"/>
              <a:t>No connection</a:t>
            </a:r>
          </a:p>
          <a:p>
            <a:r>
              <a:rPr lang="en-IN" dirty="0"/>
              <a:t>No acknowledgement</a:t>
            </a:r>
          </a:p>
          <a:p>
            <a:r>
              <a:rPr lang="en-IN" dirty="0"/>
              <a:t>No retransmissions in the case of errors</a:t>
            </a:r>
          </a:p>
        </p:txBody>
      </p:sp>
    </p:spTree>
    <p:extLst>
      <p:ext uri="{BB962C8B-B14F-4D97-AF65-F5344CB8AC3E}">
        <p14:creationId xmlns:p14="http://schemas.microsoft.com/office/powerpoint/2010/main" val="1657193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Internet Layer</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r>
              <a:rPr lang="en-IN" dirty="0"/>
              <a:t>Provides </a:t>
            </a:r>
            <a:r>
              <a:rPr lang="en-IN" b="1" dirty="0"/>
              <a:t>logical addressing (IP addresses)</a:t>
            </a:r>
            <a:endParaRPr lang="en-IN" dirty="0"/>
          </a:p>
          <a:p>
            <a:r>
              <a:rPr lang="en-IN" dirty="0"/>
              <a:t>Performs </a:t>
            </a:r>
            <a:r>
              <a:rPr lang="en-IN" b="1" dirty="0"/>
              <a:t>routing</a:t>
            </a:r>
          </a:p>
          <a:p>
            <a:r>
              <a:rPr lang="en-IN" dirty="0"/>
              <a:t>Provides an </a:t>
            </a:r>
            <a:r>
              <a:rPr lang="en-IN" b="1" dirty="0"/>
              <a:t>IP datagram</a:t>
            </a:r>
            <a:r>
              <a:rPr lang="en-IN" dirty="0"/>
              <a:t> format (See next slide)</a:t>
            </a:r>
          </a:p>
        </p:txBody>
      </p:sp>
    </p:spTree>
    <p:extLst>
      <p:ext uri="{BB962C8B-B14F-4D97-AF65-F5344CB8AC3E}">
        <p14:creationId xmlns:p14="http://schemas.microsoft.com/office/powerpoint/2010/main" val="861791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2CF3-5A63-599D-3421-5DD3AE8099EA}"/>
              </a:ext>
            </a:extLst>
          </p:cNvPr>
          <p:cNvSpPr>
            <a:spLocks noGrp="1"/>
          </p:cNvSpPr>
          <p:nvPr>
            <p:ph type="title"/>
          </p:nvPr>
        </p:nvSpPr>
        <p:spPr/>
        <p:txBody>
          <a:bodyPr/>
          <a:lstStyle/>
          <a:p>
            <a:r>
              <a:rPr lang="en-IN" dirty="0"/>
              <a:t>IP Datagram Format</a:t>
            </a:r>
          </a:p>
        </p:txBody>
      </p:sp>
      <p:sp>
        <p:nvSpPr>
          <p:cNvPr id="3" name="Content Placeholder 2">
            <a:extLst>
              <a:ext uri="{FF2B5EF4-FFF2-40B4-BE49-F238E27FC236}">
                <a16:creationId xmlns:a16="http://schemas.microsoft.com/office/drawing/2014/main" id="{3ADCB628-B34E-3813-F7C1-DDA374F38ED0}"/>
              </a:ext>
            </a:extLst>
          </p:cNvPr>
          <p:cNvSpPr>
            <a:spLocks noGrp="1"/>
          </p:cNvSpPr>
          <p:nvPr>
            <p:ph idx="1"/>
          </p:nvPr>
        </p:nvSpPr>
        <p:spPr/>
        <p:txBody>
          <a:bodyPr/>
          <a:lstStyle/>
          <a:p>
            <a:endParaRPr lang="en-IN" dirty="0"/>
          </a:p>
        </p:txBody>
      </p:sp>
      <p:pic>
        <p:nvPicPr>
          <p:cNvPr id="3074" name="Picture 2" descr="Internet Protocol version 4 - Wikipedia">
            <a:extLst>
              <a:ext uri="{FF2B5EF4-FFF2-40B4-BE49-F238E27FC236}">
                <a16:creationId xmlns:a16="http://schemas.microsoft.com/office/drawing/2014/main" id="{5E7C3201-A1F2-CAAE-DB4A-CF8B1A90A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35" y="1282700"/>
            <a:ext cx="11430000"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075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Address Resolution Protocol (ARP)</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r>
              <a:rPr lang="en-IN" dirty="0"/>
              <a:t>Takes IP address of a computer as input and finds the MAC address of that computer</a:t>
            </a:r>
          </a:p>
          <a:p>
            <a:r>
              <a:rPr lang="en-IN" dirty="0"/>
              <a:t>Useful to deliver the data to a particular MAC address</a:t>
            </a:r>
          </a:p>
        </p:txBody>
      </p:sp>
    </p:spTree>
    <p:extLst>
      <p:ext uri="{BB962C8B-B14F-4D97-AF65-F5344CB8AC3E}">
        <p14:creationId xmlns:p14="http://schemas.microsoft.com/office/powerpoint/2010/main" val="166906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65BA7-79DA-C4FD-F1B0-C9B4F1A4D1F4}"/>
              </a:ext>
            </a:extLst>
          </p:cNvPr>
          <p:cNvSpPr>
            <a:spLocks noGrp="1"/>
          </p:cNvSpPr>
          <p:nvPr>
            <p:ph type="title"/>
          </p:nvPr>
        </p:nvSpPr>
        <p:spPr/>
        <p:txBody>
          <a:bodyPr/>
          <a:lstStyle/>
          <a:p>
            <a:r>
              <a:rPr lang="en-IN" dirty="0"/>
              <a:t>Network Hardware and Software</a:t>
            </a:r>
          </a:p>
        </p:txBody>
      </p:sp>
      <p:sp>
        <p:nvSpPr>
          <p:cNvPr id="3" name="Content Placeholder 2">
            <a:extLst>
              <a:ext uri="{FF2B5EF4-FFF2-40B4-BE49-F238E27FC236}">
                <a16:creationId xmlns:a16="http://schemas.microsoft.com/office/drawing/2014/main" id="{28C76B2C-0AB3-DAF9-7A9D-A2CA7AF63C96}"/>
              </a:ext>
            </a:extLst>
          </p:cNvPr>
          <p:cNvSpPr>
            <a:spLocks noGrp="1"/>
          </p:cNvSpPr>
          <p:nvPr>
            <p:ph idx="1"/>
          </p:nvPr>
        </p:nvSpPr>
        <p:spPr/>
        <p:txBody>
          <a:bodyPr>
            <a:normAutofit lnSpcReduction="10000"/>
          </a:bodyPr>
          <a:lstStyle/>
          <a:p>
            <a:r>
              <a:rPr lang="en-US" dirty="0"/>
              <a:t>Two types of transmission technology: </a:t>
            </a:r>
            <a:r>
              <a:rPr lang="en-US" b="1" dirty="0"/>
              <a:t>Broadcast links </a:t>
            </a:r>
            <a:r>
              <a:rPr lang="en-US" dirty="0"/>
              <a:t>and </a:t>
            </a:r>
            <a:r>
              <a:rPr lang="en-US" b="1" dirty="0"/>
              <a:t>Point-to-point links</a:t>
            </a:r>
            <a:r>
              <a:rPr lang="en-US" dirty="0"/>
              <a:t> </a:t>
            </a:r>
          </a:p>
          <a:p>
            <a:r>
              <a:rPr lang="en-US" b="1" dirty="0"/>
              <a:t>Broadcast network </a:t>
            </a:r>
          </a:p>
          <a:p>
            <a:pPr lvl="1"/>
            <a:r>
              <a:rPr lang="en-US" dirty="0"/>
              <a:t>The communication channel is shared by  all the machines on the network</a:t>
            </a:r>
          </a:p>
          <a:p>
            <a:pPr lvl="1"/>
            <a:r>
              <a:rPr lang="en-US" dirty="0"/>
              <a:t>Packets sent by any machine are received by all  the others. </a:t>
            </a:r>
          </a:p>
          <a:p>
            <a:pPr lvl="1"/>
            <a:r>
              <a:rPr lang="en-US" dirty="0"/>
              <a:t>An address field within each packet specifies the intended recipient. </a:t>
            </a:r>
          </a:p>
          <a:p>
            <a:pPr lvl="1"/>
            <a:r>
              <a:rPr lang="en-US" dirty="0"/>
              <a:t>A </a:t>
            </a:r>
            <a:r>
              <a:rPr lang="en-US" b="1" dirty="0"/>
              <a:t>wireless network </a:t>
            </a:r>
            <a:r>
              <a:rPr lang="en-US" dirty="0"/>
              <a:t>is a common example of a broadcast</a:t>
            </a:r>
          </a:p>
          <a:p>
            <a:r>
              <a:rPr lang="en-US" b="1" dirty="0"/>
              <a:t>Point-to-point network</a:t>
            </a:r>
            <a:endParaRPr lang="en-US" dirty="0"/>
          </a:p>
          <a:p>
            <a:pPr lvl="1"/>
            <a:r>
              <a:rPr lang="en-US" dirty="0"/>
              <a:t>Links connect individual pairs of machines</a:t>
            </a:r>
          </a:p>
          <a:p>
            <a:pPr lvl="1"/>
            <a:r>
              <a:rPr lang="en-US" dirty="0"/>
              <a:t>Point-to-point  transmission with exactly one sender and exactly one receiver is sometimes called </a:t>
            </a:r>
            <a:r>
              <a:rPr lang="en-US" b="1" dirty="0"/>
              <a:t>unicasting</a:t>
            </a:r>
            <a:endParaRPr lang="en-IN" dirty="0"/>
          </a:p>
        </p:txBody>
      </p:sp>
    </p:spTree>
    <p:extLst>
      <p:ext uri="{BB962C8B-B14F-4D97-AF65-F5344CB8AC3E}">
        <p14:creationId xmlns:p14="http://schemas.microsoft.com/office/powerpoint/2010/main" val="4088653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FEC-3FF9-0C82-3AA9-42D3803BE22A}"/>
              </a:ext>
            </a:extLst>
          </p:cNvPr>
          <p:cNvSpPr>
            <a:spLocks noGrp="1"/>
          </p:cNvSpPr>
          <p:nvPr>
            <p:ph type="title"/>
          </p:nvPr>
        </p:nvSpPr>
        <p:spPr/>
        <p:txBody>
          <a:bodyPr/>
          <a:lstStyle/>
          <a:p>
            <a:r>
              <a:rPr lang="en-IN" dirty="0"/>
              <a:t>ARP Example</a:t>
            </a:r>
          </a:p>
        </p:txBody>
      </p:sp>
      <p:sp>
        <p:nvSpPr>
          <p:cNvPr id="3" name="Content Placeholder 2">
            <a:extLst>
              <a:ext uri="{FF2B5EF4-FFF2-40B4-BE49-F238E27FC236}">
                <a16:creationId xmlns:a16="http://schemas.microsoft.com/office/drawing/2014/main" id="{8C736A69-1270-AA42-919C-8356E88AF2C7}"/>
              </a:ext>
            </a:extLst>
          </p:cNvPr>
          <p:cNvSpPr>
            <a:spLocks noGrp="1"/>
          </p:cNvSpPr>
          <p:nvPr>
            <p:ph idx="1"/>
          </p:nvPr>
        </p:nvSpPr>
        <p:spPr/>
        <p:txBody>
          <a:bodyPr/>
          <a:lstStyle/>
          <a:p>
            <a:endParaRPr lang="en-IN" dirty="0"/>
          </a:p>
        </p:txBody>
      </p:sp>
      <p:pic>
        <p:nvPicPr>
          <p:cNvPr id="4098" name="Picture 2" descr="Network Basics for Hackers: Address Resolution Protocol or ARP">
            <a:extLst>
              <a:ext uri="{FF2B5EF4-FFF2-40B4-BE49-F238E27FC236}">
                <a16:creationId xmlns:a16="http://schemas.microsoft.com/office/drawing/2014/main" id="{4ADE4AFF-85A5-DD91-AA39-E8AC18F18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222" y="1469204"/>
            <a:ext cx="7043064" cy="518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75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B7D6-BD8C-AA51-264E-14B581554C84}"/>
              </a:ext>
            </a:extLst>
          </p:cNvPr>
          <p:cNvSpPr>
            <a:spLocks noGrp="1"/>
          </p:cNvSpPr>
          <p:nvPr>
            <p:ph type="title"/>
          </p:nvPr>
        </p:nvSpPr>
        <p:spPr/>
        <p:txBody>
          <a:bodyPr/>
          <a:lstStyle/>
          <a:p>
            <a:r>
              <a:rPr lang="en-IN" dirty="0"/>
              <a:t>Internet Message Control Protocol (ICMP)</a:t>
            </a:r>
          </a:p>
        </p:txBody>
      </p:sp>
      <p:sp>
        <p:nvSpPr>
          <p:cNvPr id="3" name="Content Placeholder 2">
            <a:extLst>
              <a:ext uri="{FF2B5EF4-FFF2-40B4-BE49-F238E27FC236}">
                <a16:creationId xmlns:a16="http://schemas.microsoft.com/office/drawing/2014/main" id="{1E4E38AC-D5C0-3514-990A-7B7DACAC8F9B}"/>
              </a:ext>
            </a:extLst>
          </p:cNvPr>
          <p:cNvSpPr>
            <a:spLocks noGrp="1"/>
          </p:cNvSpPr>
          <p:nvPr>
            <p:ph idx="1"/>
          </p:nvPr>
        </p:nvSpPr>
        <p:spPr/>
        <p:txBody>
          <a:bodyPr>
            <a:normAutofit fontScale="85000" lnSpcReduction="10000"/>
          </a:bodyPr>
          <a:lstStyle/>
          <a:p>
            <a:r>
              <a:rPr lang="en-US" dirty="0"/>
              <a:t>IP is </a:t>
            </a:r>
          </a:p>
          <a:p>
            <a:pPr lvl="1"/>
            <a:r>
              <a:rPr lang="en-US" dirty="0"/>
              <a:t>Connectionless</a:t>
            </a:r>
          </a:p>
          <a:p>
            <a:pPr lvl="1"/>
            <a:r>
              <a:rPr lang="en-US" dirty="0"/>
              <a:t>Unreliable</a:t>
            </a:r>
          </a:p>
          <a:p>
            <a:pPr lvl="1"/>
            <a:r>
              <a:rPr lang="en-US" dirty="0"/>
              <a:t>Unacknowledged</a:t>
            </a:r>
          </a:p>
          <a:p>
            <a:r>
              <a:rPr lang="en-US" dirty="0"/>
              <a:t>Datagrams are sent over the Internet with no prior connection, no assurance of delivery, and no acknowledgement if they reach the destination successfully</a:t>
            </a:r>
          </a:p>
          <a:p>
            <a:r>
              <a:rPr lang="en-US" dirty="0"/>
              <a:t>What happens if a router must discard a datagram because it cannot find a router to the final destination, or because the time-to-live field has a zero value? </a:t>
            </a:r>
          </a:p>
          <a:p>
            <a:r>
              <a:rPr lang="en-US" dirty="0"/>
              <a:t>What happens if the final destination host must discard all fragments of a datagram because it has not received all fragments within a predetermined time limit?</a:t>
            </a:r>
          </a:p>
          <a:p>
            <a:r>
              <a:rPr lang="en-US" dirty="0"/>
              <a:t>The </a:t>
            </a:r>
            <a:r>
              <a:rPr lang="en-US" b="1" dirty="0"/>
              <a:t>Internet Control Message Protocol (ICMP)</a:t>
            </a:r>
            <a:r>
              <a:rPr lang="en-US" dirty="0"/>
              <a:t> helps IP</a:t>
            </a:r>
            <a:endParaRPr lang="en-IN" dirty="0"/>
          </a:p>
        </p:txBody>
      </p:sp>
    </p:spTree>
    <p:extLst>
      <p:ext uri="{BB962C8B-B14F-4D97-AF65-F5344CB8AC3E}">
        <p14:creationId xmlns:p14="http://schemas.microsoft.com/office/powerpoint/2010/main" val="856838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E9C4-AB61-F21F-E258-A59DD42427C7}"/>
              </a:ext>
            </a:extLst>
          </p:cNvPr>
          <p:cNvSpPr>
            <a:spLocks noGrp="1"/>
          </p:cNvSpPr>
          <p:nvPr>
            <p:ph type="title"/>
          </p:nvPr>
        </p:nvSpPr>
        <p:spPr/>
        <p:txBody>
          <a:bodyPr/>
          <a:lstStyle/>
          <a:p>
            <a:r>
              <a:rPr lang="en-IN" dirty="0"/>
              <a:t>ICMP Message Types</a:t>
            </a:r>
          </a:p>
        </p:txBody>
      </p:sp>
      <p:sp>
        <p:nvSpPr>
          <p:cNvPr id="3" name="Content Placeholder 2">
            <a:extLst>
              <a:ext uri="{FF2B5EF4-FFF2-40B4-BE49-F238E27FC236}">
                <a16:creationId xmlns:a16="http://schemas.microsoft.com/office/drawing/2014/main" id="{37C23556-25E4-3C42-A88A-BEF3995B8666}"/>
              </a:ext>
            </a:extLst>
          </p:cNvPr>
          <p:cNvSpPr>
            <a:spLocks noGrp="1"/>
          </p:cNvSpPr>
          <p:nvPr>
            <p:ph idx="1"/>
          </p:nvPr>
        </p:nvSpPr>
        <p:spPr/>
        <p:txBody>
          <a:bodyPr/>
          <a:lstStyle/>
          <a:p>
            <a:r>
              <a:rPr lang="en-IN" dirty="0"/>
              <a:t>Error-reporting messages</a:t>
            </a:r>
          </a:p>
          <a:p>
            <a:pPr lvl="1"/>
            <a:r>
              <a:rPr lang="en-US" dirty="0"/>
              <a:t>Report problems that a router or a host (destination) may encounter when it processes an IP packet</a:t>
            </a:r>
          </a:p>
          <a:p>
            <a:r>
              <a:rPr lang="en-US" dirty="0"/>
              <a:t>Query messages</a:t>
            </a:r>
          </a:p>
          <a:p>
            <a:pPr lvl="1"/>
            <a:r>
              <a:rPr lang="en-US" dirty="0"/>
              <a:t>Occur in pairs, help a host or a network manager get specific information from a router or another host. </a:t>
            </a:r>
          </a:p>
          <a:p>
            <a:pPr lvl="1"/>
            <a:r>
              <a:rPr lang="en-US" dirty="0"/>
              <a:t>For example, nodes can discover their neighbors. </a:t>
            </a:r>
          </a:p>
          <a:p>
            <a:pPr lvl="1"/>
            <a:r>
              <a:rPr lang="en-US" dirty="0"/>
              <a:t>Also, hosts can discover and learn about routers on their network and routers can help a node redirect its messages.</a:t>
            </a:r>
          </a:p>
          <a:p>
            <a:pPr lvl="1"/>
            <a:endParaRPr lang="en-US" dirty="0"/>
          </a:p>
          <a:p>
            <a:pPr lvl="1"/>
            <a:endParaRPr lang="en-IN" dirty="0"/>
          </a:p>
        </p:txBody>
      </p:sp>
    </p:spTree>
    <p:extLst>
      <p:ext uri="{BB962C8B-B14F-4D97-AF65-F5344CB8AC3E}">
        <p14:creationId xmlns:p14="http://schemas.microsoft.com/office/powerpoint/2010/main" val="3250104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20" name="Text Box 3">
            <a:extLst>
              <a:ext uri="{FF2B5EF4-FFF2-40B4-BE49-F238E27FC236}">
                <a16:creationId xmlns:a16="http://schemas.microsoft.com/office/drawing/2014/main" id="{F43A3F5D-DDB4-5F23-D407-31DCD01115C7}"/>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dirty="0">
                <a:solidFill>
                  <a:srgbClr val="333399"/>
                </a:solidFill>
              </a:rPr>
              <a:t>ICMP Messages</a:t>
            </a:r>
          </a:p>
        </p:txBody>
      </p:sp>
      <p:sp>
        <p:nvSpPr>
          <p:cNvPr id="418821" name="Text Box 4">
            <a:extLst>
              <a:ext uri="{FF2B5EF4-FFF2-40B4-BE49-F238E27FC236}">
                <a16:creationId xmlns:a16="http://schemas.microsoft.com/office/drawing/2014/main" id="{0890917A-7E56-4DF5-3C24-9280D059516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marL="741363" indent="-28416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lnSpc>
                <a:spcPct val="90000"/>
              </a:lnSpc>
              <a:spcBef>
                <a:spcPts val="600"/>
              </a:spcBef>
              <a:buClr>
                <a:srgbClr val="3333CC"/>
              </a:buClr>
              <a:buSzPct val="60000"/>
              <a:buFont typeface="Wingdings" panose="05000000000000000000" pitchFamily="2" charset="2"/>
              <a:buChar char=""/>
            </a:pPr>
            <a:endParaRPr lang="en-US" altLang="en-US" sz="2000" dirty="0">
              <a:solidFill>
                <a:srgbClr val="000000"/>
              </a:solidFill>
            </a:endParaRPr>
          </a:p>
        </p:txBody>
      </p:sp>
      <p:pic>
        <p:nvPicPr>
          <p:cNvPr id="3" name="Picture 2">
            <a:extLst>
              <a:ext uri="{FF2B5EF4-FFF2-40B4-BE49-F238E27FC236}">
                <a16:creationId xmlns:a16="http://schemas.microsoft.com/office/drawing/2014/main" id="{DFB928EE-5EB2-9E12-82A0-E6563E1F7AE5}"/>
              </a:ext>
            </a:extLst>
          </p:cNvPr>
          <p:cNvPicPr>
            <a:picLocks noChangeAspect="1"/>
          </p:cNvPicPr>
          <p:nvPr/>
        </p:nvPicPr>
        <p:blipFill>
          <a:blip r:embed="rId3"/>
          <a:stretch>
            <a:fillRect/>
          </a:stretch>
        </p:blipFill>
        <p:spPr>
          <a:xfrm>
            <a:off x="1514606" y="2091730"/>
            <a:ext cx="9129550" cy="267454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B072B-B761-72A5-135B-CC4A88509F12}"/>
              </a:ext>
            </a:extLst>
          </p:cNvPr>
          <p:cNvSpPr>
            <a:spLocks noGrp="1"/>
          </p:cNvSpPr>
          <p:nvPr>
            <p:ph type="title"/>
          </p:nvPr>
        </p:nvSpPr>
        <p:spPr/>
        <p:txBody>
          <a:bodyPr/>
          <a:lstStyle/>
          <a:p>
            <a:r>
              <a:rPr lang="en-IN" dirty="0"/>
              <a:t>ICMP Message Format</a:t>
            </a:r>
          </a:p>
        </p:txBody>
      </p:sp>
      <p:sp>
        <p:nvSpPr>
          <p:cNvPr id="3" name="Content Placeholder 2">
            <a:extLst>
              <a:ext uri="{FF2B5EF4-FFF2-40B4-BE49-F238E27FC236}">
                <a16:creationId xmlns:a16="http://schemas.microsoft.com/office/drawing/2014/main" id="{B72D3D15-B509-24AA-8A30-C0021E16630A}"/>
              </a:ext>
            </a:extLst>
          </p:cNvPr>
          <p:cNvSpPr>
            <a:spLocks noGrp="1"/>
          </p:cNvSpPr>
          <p:nvPr>
            <p:ph idx="1"/>
          </p:nvPr>
        </p:nvSpPr>
        <p:spPr/>
        <p:txBody>
          <a:bodyPr/>
          <a:lstStyle/>
          <a:p>
            <a:r>
              <a:rPr lang="en-IN" dirty="0"/>
              <a:t>Has a 8-byte header and variable-size data section</a:t>
            </a:r>
          </a:p>
          <a:p>
            <a:r>
              <a:rPr lang="en-US" dirty="0"/>
              <a:t>General format of the header is different for each message type, the first 4 bytes are common to all</a:t>
            </a:r>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CD0CA637-D85C-B71B-2472-1619541F172B}"/>
              </a:ext>
            </a:extLst>
          </p:cNvPr>
          <p:cNvPicPr>
            <a:picLocks noChangeAspect="1"/>
          </p:cNvPicPr>
          <p:nvPr/>
        </p:nvPicPr>
        <p:blipFill>
          <a:blip r:embed="rId2"/>
          <a:stretch>
            <a:fillRect/>
          </a:stretch>
        </p:blipFill>
        <p:spPr>
          <a:xfrm>
            <a:off x="1919536" y="4365105"/>
            <a:ext cx="7975798" cy="2313885"/>
          </a:xfrm>
          <a:prstGeom prst="rect">
            <a:avLst/>
          </a:prstGeom>
        </p:spPr>
      </p:pic>
      <p:sp>
        <p:nvSpPr>
          <p:cNvPr id="6" name="Callout: Line 5">
            <a:extLst>
              <a:ext uri="{FF2B5EF4-FFF2-40B4-BE49-F238E27FC236}">
                <a16:creationId xmlns:a16="http://schemas.microsoft.com/office/drawing/2014/main" id="{4B319A72-7D66-4FC4-354F-FAA3BCE37510}"/>
              </a:ext>
            </a:extLst>
          </p:cNvPr>
          <p:cNvSpPr/>
          <p:nvPr/>
        </p:nvSpPr>
        <p:spPr>
          <a:xfrm>
            <a:off x="4799856" y="3145508"/>
            <a:ext cx="2304256" cy="1152128"/>
          </a:xfrm>
          <a:prstGeom prst="borderCallout1">
            <a:avLst>
              <a:gd name="adj1" fmla="val 18750"/>
              <a:gd name="adj2" fmla="val -8333"/>
              <a:gd name="adj3" fmla="val 170573"/>
              <a:gd name="adj4" fmla="val -180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Specifies the reason for the specific message type</a:t>
            </a:r>
          </a:p>
        </p:txBody>
      </p:sp>
      <p:sp>
        <p:nvSpPr>
          <p:cNvPr id="7" name="Callout: Line 6">
            <a:extLst>
              <a:ext uri="{FF2B5EF4-FFF2-40B4-BE49-F238E27FC236}">
                <a16:creationId xmlns:a16="http://schemas.microsoft.com/office/drawing/2014/main" id="{2978E9D3-9CBC-0425-66B4-9BE5F6AD633B}"/>
              </a:ext>
            </a:extLst>
          </p:cNvPr>
          <p:cNvSpPr/>
          <p:nvPr/>
        </p:nvSpPr>
        <p:spPr>
          <a:xfrm>
            <a:off x="2178153" y="3131504"/>
            <a:ext cx="2304256" cy="1152128"/>
          </a:xfrm>
          <a:prstGeom prst="borderCallout1">
            <a:avLst>
              <a:gd name="adj1" fmla="val 18750"/>
              <a:gd name="adj2" fmla="val -8333"/>
              <a:gd name="adj3" fmla="val 162830"/>
              <a:gd name="adj4" fmla="val 16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Defines the type of the message</a:t>
            </a:r>
          </a:p>
        </p:txBody>
      </p:sp>
      <p:sp>
        <p:nvSpPr>
          <p:cNvPr id="8" name="Callout: Line 7">
            <a:extLst>
              <a:ext uri="{FF2B5EF4-FFF2-40B4-BE49-F238E27FC236}">
                <a16:creationId xmlns:a16="http://schemas.microsoft.com/office/drawing/2014/main" id="{3E6213EE-0922-0450-72BB-7BF2AB63A323}"/>
              </a:ext>
            </a:extLst>
          </p:cNvPr>
          <p:cNvSpPr/>
          <p:nvPr/>
        </p:nvSpPr>
        <p:spPr>
          <a:xfrm>
            <a:off x="8050585" y="3078040"/>
            <a:ext cx="2304256" cy="1152128"/>
          </a:xfrm>
          <a:prstGeom prst="borderCallout1">
            <a:avLst>
              <a:gd name="adj1" fmla="val 18750"/>
              <a:gd name="adj2" fmla="val -8333"/>
              <a:gd name="adj3" fmla="val 268329"/>
              <a:gd name="adj4" fmla="val -60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Carries information for finding the original packet that had error</a:t>
            </a:r>
          </a:p>
        </p:txBody>
      </p:sp>
    </p:spTree>
    <p:extLst>
      <p:ext uri="{BB962C8B-B14F-4D97-AF65-F5344CB8AC3E}">
        <p14:creationId xmlns:p14="http://schemas.microsoft.com/office/powerpoint/2010/main" val="630509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3BA6-69E6-E91F-DB35-B6A61D6E1B2F}"/>
              </a:ext>
            </a:extLst>
          </p:cNvPr>
          <p:cNvSpPr>
            <a:spLocks noGrp="1"/>
          </p:cNvSpPr>
          <p:nvPr>
            <p:ph type="title"/>
          </p:nvPr>
        </p:nvSpPr>
        <p:spPr/>
        <p:txBody>
          <a:bodyPr/>
          <a:lstStyle/>
          <a:p>
            <a:r>
              <a:rPr lang="en-IN" dirty="0"/>
              <a:t>Sessions 6 and 7: IP Addressing and Routing</a:t>
            </a:r>
          </a:p>
        </p:txBody>
      </p:sp>
      <p:sp>
        <p:nvSpPr>
          <p:cNvPr id="5" name="Text Placeholder 4">
            <a:extLst>
              <a:ext uri="{FF2B5EF4-FFF2-40B4-BE49-F238E27FC236}">
                <a16:creationId xmlns:a16="http://schemas.microsoft.com/office/drawing/2014/main" id="{D37E2236-600B-96C0-3B3C-216FF886F51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8634675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BF1D9F-C212-54C0-E600-CDC7C0A3761E}"/>
              </a:ext>
            </a:extLst>
          </p:cNvPr>
          <p:cNvSpPr>
            <a:spLocks noGrp="1"/>
          </p:cNvSpPr>
          <p:nvPr>
            <p:ph type="title"/>
          </p:nvPr>
        </p:nvSpPr>
        <p:spPr/>
        <p:txBody>
          <a:bodyPr/>
          <a:lstStyle/>
          <a:p>
            <a:r>
              <a:rPr lang="en-IN" dirty="0"/>
              <a:t>IP Address</a:t>
            </a:r>
          </a:p>
        </p:txBody>
      </p:sp>
      <p:sp>
        <p:nvSpPr>
          <p:cNvPr id="5" name="Content Placeholder 4">
            <a:extLst>
              <a:ext uri="{FF2B5EF4-FFF2-40B4-BE49-F238E27FC236}">
                <a16:creationId xmlns:a16="http://schemas.microsoft.com/office/drawing/2014/main" id="{55B17B54-7215-A7ED-B47E-F9CDF7999F9C}"/>
              </a:ext>
            </a:extLst>
          </p:cNvPr>
          <p:cNvSpPr>
            <a:spLocks noGrp="1"/>
          </p:cNvSpPr>
          <p:nvPr>
            <p:ph idx="1"/>
          </p:nvPr>
        </p:nvSpPr>
        <p:spPr/>
        <p:txBody>
          <a:bodyPr>
            <a:normAutofit fontScale="92500"/>
          </a:bodyPr>
          <a:lstStyle/>
          <a:p>
            <a:r>
              <a:rPr lang="en-IN" dirty="0"/>
              <a:t>An IP address has two parts: </a:t>
            </a:r>
          </a:p>
          <a:p>
            <a:pPr lvl="1"/>
            <a:r>
              <a:rPr lang="en-IN" b="1" dirty="0">
                <a:solidFill>
                  <a:srgbClr val="FF0000"/>
                </a:solidFill>
              </a:rPr>
              <a:t>Network Id</a:t>
            </a:r>
            <a:r>
              <a:rPr lang="en-IN" dirty="0"/>
              <a:t>: Identifies which network it belongs to</a:t>
            </a:r>
          </a:p>
          <a:p>
            <a:pPr lvl="1"/>
            <a:r>
              <a:rPr lang="en-IN" sz="2800" b="1" dirty="0">
                <a:solidFill>
                  <a:schemeClr val="accent1">
                    <a:lumMod val="50000"/>
                  </a:schemeClr>
                </a:solidFill>
              </a:rPr>
              <a:t>Host Id</a:t>
            </a:r>
            <a:r>
              <a:rPr lang="en-IN" dirty="0"/>
              <a:t>: On a given network, what is the host number</a:t>
            </a:r>
          </a:p>
          <a:p>
            <a:r>
              <a:rPr lang="en-IN" dirty="0"/>
              <a:t>Examples: </a:t>
            </a:r>
          </a:p>
          <a:p>
            <a:endParaRPr lang="en-IN" dirty="0"/>
          </a:p>
          <a:p>
            <a:endParaRPr lang="en-IN" dirty="0"/>
          </a:p>
          <a:p>
            <a:r>
              <a:rPr lang="en-IN" dirty="0"/>
              <a:t>This notation is called as </a:t>
            </a:r>
            <a:r>
              <a:rPr lang="en-IN" b="1" dirty="0"/>
              <a:t>dotted decimal notation</a:t>
            </a:r>
          </a:p>
          <a:p>
            <a:r>
              <a:rPr lang="en-IN" dirty="0"/>
              <a:t>Some portion of the </a:t>
            </a:r>
            <a:r>
              <a:rPr lang="en-IN" b="1" dirty="0"/>
              <a:t>network id</a:t>
            </a:r>
            <a:r>
              <a:rPr lang="en-IN" dirty="0"/>
              <a:t> is reserved to indicate </a:t>
            </a:r>
            <a:r>
              <a:rPr lang="en-IN" b="1" dirty="0"/>
              <a:t>class</a:t>
            </a:r>
            <a:r>
              <a:rPr lang="en-IN" dirty="0"/>
              <a:t> of IP address</a:t>
            </a:r>
          </a:p>
          <a:p>
            <a:r>
              <a:rPr lang="en-IN" dirty="0"/>
              <a:t>Hence, this is called as </a:t>
            </a:r>
            <a:r>
              <a:rPr lang="en-IN" b="1" dirty="0"/>
              <a:t>classful addressing</a:t>
            </a:r>
            <a:endParaRPr lang="en-IN" dirty="0"/>
          </a:p>
        </p:txBody>
      </p:sp>
      <p:sp>
        <p:nvSpPr>
          <p:cNvPr id="6" name="TextBox 5">
            <a:extLst>
              <a:ext uri="{FF2B5EF4-FFF2-40B4-BE49-F238E27FC236}">
                <a16:creationId xmlns:a16="http://schemas.microsoft.com/office/drawing/2014/main" id="{DE0C8281-C59B-B185-DF70-BF497DEB7F78}"/>
              </a:ext>
            </a:extLst>
          </p:cNvPr>
          <p:cNvSpPr txBox="1"/>
          <p:nvPr/>
        </p:nvSpPr>
        <p:spPr>
          <a:xfrm>
            <a:off x="3729520" y="3081561"/>
            <a:ext cx="3071973" cy="1384995"/>
          </a:xfrm>
          <a:prstGeom prst="rect">
            <a:avLst/>
          </a:prstGeom>
          <a:noFill/>
        </p:spPr>
        <p:txBody>
          <a:bodyPr wrap="square" rtlCol="0">
            <a:spAutoFit/>
          </a:bodyPr>
          <a:lstStyle/>
          <a:p>
            <a:pPr algn="ctr"/>
            <a:r>
              <a:rPr lang="en-IN" sz="2800" b="1" dirty="0">
                <a:solidFill>
                  <a:srgbClr val="FF0000"/>
                </a:solidFill>
              </a:rPr>
              <a:t>14.</a:t>
            </a:r>
            <a:r>
              <a:rPr lang="en-IN" sz="2800" b="1" dirty="0">
                <a:solidFill>
                  <a:schemeClr val="accent1">
                    <a:lumMod val="50000"/>
                  </a:schemeClr>
                </a:solidFill>
              </a:rPr>
              <a:t>22.130.89</a:t>
            </a:r>
          </a:p>
          <a:p>
            <a:pPr algn="ctr"/>
            <a:r>
              <a:rPr lang="en-IN" sz="2800" b="1" dirty="0">
                <a:solidFill>
                  <a:srgbClr val="FF0000"/>
                </a:solidFill>
              </a:rPr>
              <a:t>143.1</a:t>
            </a:r>
            <a:r>
              <a:rPr lang="en-IN" sz="2800" dirty="0"/>
              <a:t>.</a:t>
            </a:r>
            <a:r>
              <a:rPr lang="en-IN" sz="2800" b="1" dirty="0">
                <a:solidFill>
                  <a:schemeClr val="accent1">
                    <a:lumMod val="50000"/>
                  </a:schemeClr>
                </a:solidFill>
              </a:rPr>
              <a:t>99.204</a:t>
            </a:r>
            <a:endParaRPr lang="en-IN" sz="2800" b="1" dirty="0">
              <a:solidFill>
                <a:srgbClr val="FF0000"/>
              </a:solidFill>
            </a:endParaRPr>
          </a:p>
          <a:p>
            <a:pPr algn="ctr"/>
            <a:r>
              <a:rPr lang="en-IN" sz="2800" b="1" dirty="0">
                <a:solidFill>
                  <a:srgbClr val="FF0000"/>
                </a:solidFill>
              </a:rPr>
              <a:t>193.56. 78</a:t>
            </a:r>
            <a:r>
              <a:rPr lang="en-IN" sz="2800" b="1" dirty="0">
                <a:solidFill>
                  <a:schemeClr val="accent1">
                    <a:lumMod val="50000"/>
                  </a:schemeClr>
                </a:solidFill>
              </a:rPr>
              <a:t>.21</a:t>
            </a:r>
          </a:p>
        </p:txBody>
      </p:sp>
    </p:spTree>
    <p:extLst>
      <p:ext uri="{BB962C8B-B14F-4D97-AF65-F5344CB8AC3E}">
        <p14:creationId xmlns:p14="http://schemas.microsoft.com/office/powerpoint/2010/main" val="480063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ext Box 3">
            <a:extLst>
              <a:ext uri="{FF2B5EF4-FFF2-40B4-BE49-F238E27FC236}">
                <a16:creationId xmlns:a16="http://schemas.microsoft.com/office/drawing/2014/main" id="{86776C30-2DDD-E864-AA9A-C52A26DB03A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74085" name="Group 4">
            <a:extLst>
              <a:ext uri="{FF2B5EF4-FFF2-40B4-BE49-F238E27FC236}">
                <a16:creationId xmlns:a16="http://schemas.microsoft.com/office/drawing/2014/main" id="{7D098075-6B68-CF9A-E2C2-092F4498AA94}"/>
              </a:ext>
            </a:extLst>
          </p:cNvPr>
          <p:cNvGrpSpPr>
            <a:grpSpLocks/>
          </p:cNvGrpSpPr>
          <p:nvPr/>
        </p:nvGrpSpPr>
        <p:grpSpPr bwMode="auto">
          <a:xfrm>
            <a:off x="2438401" y="381001"/>
            <a:ext cx="7770813" cy="5857875"/>
            <a:chOff x="576" y="240"/>
            <a:chExt cx="4895" cy="3690"/>
          </a:xfrm>
        </p:grpSpPr>
        <p:sp>
          <p:nvSpPr>
            <p:cNvPr id="174086" name="Text Box 5">
              <a:extLst>
                <a:ext uri="{FF2B5EF4-FFF2-40B4-BE49-F238E27FC236}">
                  <a16:creationId xmlns:a16="http://schemas.microsoft.com/office/drawing/2014/main" id="{D6C39F31-EA79-7F19-1224-4CD8553E1176}"/>
                </a:ext>
              </a:extLst>
            </p:cNvPr>
            <p:cNvSpPr txBox="1">
              <a:spLocks noChangeArrowheads="1"/>
            </p:cNvSpPr>
            <p:nvPr/>
          </p:nvSpPr>
          <p:spPr bwMode="auto">
            <a:xfrm>
              <a:off x="576" y="1003"/>
              <a:ext cx="4895" cy="292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dirty="0">
                  <a:solidFill>
                    <a:srgbClr val="000000"/>
                  </a:solidFill>
                  <a:latin typeface="Times New Roman" panose="02020603050405020304" pitchFamily="18" charset="0"/>
                </a:rPr>
                <a:t> </a:t>
              </a:r>
            </a:p>
            <a:p>
              <a:pPr>
                <a:buClrTx/>
                <a:buSzPct val="60000"/>
                <a:buFontTx/>
                <a:buNone/>
              </a:pPr>
              <a:endParaRPr lang="en-US" altLang="en-US" sz="1200" dirty="0">
                <a:solidFill>
                  <a:srgbClr val="000000"/>
                </a:solidFill>
                <a:latin typeface="Times New Roman" panose="02020603050405020304" pitchFamily="18" charset="0"/>
              </a:endParaRPr>
            </a:p>
            <a:p>
              <a:pPr>
                <a:buClrTx/>
                <a:buSzPct val="60000"/>
                <a:buFontTx/>
                <a:buNone/>
              </a:pPr>
              <a:endParaRPr lang="en-US" altLang="en-US" sz="1200" dirty="0">
                <a:solidFill>
                  <a:srgbClr val="000000"/>
                </a:solidFill>
                <a:latin typeface="Times New Roman" panose="02020603050405020304" pitchFamily="18" charset="0"/>
              </a:endParaRPr>
            </a:p>
            <a:p>
              <a:pPr algn="r">
                <a:buClrTx/>
                <a:buSzPct val="60000"/>
                <a:buFontTx/>
                <a:buNone/>
              </a:pPr>
              <a:r>
                <a:rPr lang="en-US" altLang="en-US" sz="1200" dirty="0">
                  <a:solidFill>
                    <a:srgbClr val="000000"/>
                  </a:solidFill>
                  <a:latin typeface="Times New Roman" panose="02020603050405020304" pitchFamily="18" charset="0"/>
                </a:rPr>
                <a:t>     															          </a:t>
              </a:r>
              <a:r>
                <a:rPr lang="en-US" altLang="en-US" sz="1200" b="1" dirty="0">
                  <a:solidFill>
                    <a:srgbClr val="000000"/>
                  </a:solidFill>
                  <a:latin typeface="Times New Roman" panose="02020603050405020304" pitchFamily="18" charset="0"/>
                </a:rPr>
                <a:t>Class A</a:t>
              </a: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B</a:t>
              </a:r>
            </a:p>
            <a:p>
              <a:pPr>
                <a:buClrTx/>
                <a:buSzPct val="60000"/>
                <a:buFontTx/>
                <a:buNone/>
              </a:pPr>
              <a:endParaRPr lang="en-US" altLang="en-US" sz="1200" b="1" dirty="0">
                <a:solidFill>
                  <a:srgbClr val="000000"/>
                </a:solidFill>
                <a:latin typeface="Times New Roman" panose="02020603050405020304" pitchFamily="18" charset="0"/>
              </a:endParaRP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C</a:t>
              </a: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a:t>
              </a: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Class D</a:t>
              </a:r>
            </a:p>
            <a:p>
              <a:pPr>
                <a:buClrTx/>
                <a:buSzPct val="60000"/>
                <a:buFontTx/>
                <a:buNone/>
              </a:pPr>
              <a:endParaRPr lang="en-US" altLang="en-US" sz="1200" b="1" dirty="0">
                <a:solidFill>
                  <a:srgbClr val="000000"/>
                </a:solidFill>
                <a:latin typeface="Times New Roman" panose="02020603050405020304" pitchFamily="18" charset="0"/>
              </a:endParaRPr>
            </a:p>
            <a:p>
              <a:pP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a:t>
              </a:r>
            </a:p>
            <a:p>
              <a:pPr algn="r">
                <a:buClrTx/>
                <a:buSzPct val="60000"/>
                <a:buFontTx/>
                <a:buNone/>
              </a:pPr>
              <a:endParaRPr lang="en-US" altLang="en-US" sz="1200" b="1" dirty="0">
                <a:solidFill>
                  <a:srgbClr val="000000"/>
                </a:solidFill>
                <a:latin typeface="Times New Roman" panose="02020603050405020304" pitchFamily="18" charset="0"/>
              </a:endParaRPr>
            </a:p>
            <a:p>
              <a:pPr algn="r">
                <a:buClrTx/>
                <a:buSzPct val="60000"/>
                <a:buFontTx/>
                <a:buNone/>
              </a:pPr>
              <a:r>
                <a:rPr lang="en-US" altLang="en-US" sz="1200" b="1" dirty="0">
                  <a:solidFill>
                    <a:srgbClr val="000000"/>
                  </a:solidFill>
                  <a:latin typeface="Times New Roman" panose="02020603050405020304" pitchFamily="18" charset="0"/>
                </a:rPr>
                <a:t> Class E</a:t>
              </a:r>
            </a:p>
          </p:txBody>
        </p:sp>
        <p:sp>
          <p:nvSpPr>
            <p:cNvPr id="174087" name="Text Box 6">
              <a:extLst>
                <a:ext uri="{FF2B5EF4-FFF2-40B4-BE49-F238E27FC236}">
                  <a16:creationId xmlns:a16="http://schemas.microsoft.com/office/drawing/2014/main" id="{6C98281D-23CE-D7AB-45C7-3D3D0F584AF0}"/>
                </a:ext>
              </a:extLst>
            </p:cNvPr>
            <p:cNvSpPr txBox="1">
              <a:spLocks noChangeArrowheads="1"/>
            </p:cNvSpPr>
            <p:nvPr/>
          </p:nvSpPr>
          <p:spPr bwMode="auto">
            <a:xfrm>
              <a:off x="720" y="1435"/>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0      Network number                    Host number</a:t>
              </a:r>
            </a:p>
          </p:txBody>
        </p:sp>
        <p:sp>
          <p:nvSpPr>
            <p:cNvPr id="174088" name="Line 7">
              <a:extLst>
                <a:ext uri="{FF2B5EF4-FFF2-40B4-BE49-F238E27FC236}">
                  <a16:creationId xmlns:a16="http://schemas.microsoft.com/office/drawing/2014/main" id="{5EAFF7F9-AE28-0066-368D-DFADACC99DC8}"/>
                </a:ext>
              </a:extLst>
            </p:cNvPr>
            <p:cNvSpPr>
              <a:spLocks noChangeShapeType="1"/>
            </p:cNvSpPr>
            <p:nvPr/>
          </p:nvSpPr>
          <p:spPr bwMode="auto">
            <a:xfrm>
              <a:off x="912" y="1435"/>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89" name="Line 8">
              <a:extLst>
                <a:ext uri="{FF2B5EF4-FFF2-40B4-BE49-F238E27FC236}">
                  <a16:creationId xmlns:a16="http://schemas.microsoft.com/office/drawing/2014/main" id="{AE11C12D-F36D-F006-2451-00AEA019E11C}"/>
                </a:ext>
              </a:extLst>
            </p:cNvPr>
            <p:cNvSpPr>
              <a:spLocks noChangeShapeType="1"/>
            </p:cNvSpPr>
            <p:nvPr/>
          </p:nvSpPr>
          <p:spPr bwMode="auto">
            <a:xfrm>
              <a:off x="1728" y="1435"/>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0" name="Line 9">
              <a:extLst>
                <a:ext uri="{FF2B5EF4-FFF2-40B4-BE49-F238E27FC236}">
                  <a16:creationId xmlns:a16="http://schemas.microsoft.com/office/drawing/2014/main" id="{612238B7-58E8-18DC-E1BE-0602BE079969}"/>
                </a:ext>
              </a:extLst>
            </p:cNvPr>
            <p:cNvSpPr>
              <a:spLocks noChangeShapeType="1"/>
            </p:cNvSpPr>
            <p:nvPr/>
          </p:nvSpPr>
          <p:spPr bwMode="auto">
            <a:xfrm flipH="1" flipV="1">
              <a:off x="695" y="1162"/>
              <a:ext cx="265" cy="2"/>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1" name="Text Box 10">
              <a:extLst>
                <a:ext uri="{FF2B5EF4-FFF2-40B4-BE49-F238E27FC236}">
                  <a16:creationId xmlns:a16="http://schemas.microsoft.com/office/drawing/2014/main" id="{F6D33B83-778C-6913-34F1-8F96900F72F3}"/>
                </a:ext>
              </a:extLst>
            </p:cNvPr>
            <p:cNvSpPr txBox="1">
              <a:spLocks noChangeArrowheads="1"/>
            </p:cNvSpPr>
            <p:nvPr/>
          </p:nvSpPr>
          <p:spPr bwMode="auto">
            <a:xfrm>
              <a:off x="720" y="1819"/>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0       Network number                                                Host number</a:t>
              </a:r>
            </a:p>
          </p:txBody>
        </p:sp>
        <p:sp>
          <p:nvSpPr>
            <p:cNvPr id="174092" name="Line 11">
              <a:extLst>
                <a:ext uri="{FF2B5EF4-FFF2-40B4-BE49-F238E27FC236}">
                  <a16:creationId xmlns:a16="http://schemas.microsoft.com/office/drawing/2014/main" id="{037A702D-62B4-3F9D-48EE-74729197CDA5}"/>
                </a:ext>
              </a:extLst>
            </p:cNvPr>
            <p:cNvSpPr>
              <a:spLocks noChangeShapeType="1"/>
            </p:cNvSpPr>
            <p:nvPr/>
          </p:nvSpPr>
          <p:spPr bwMode="auto">
            <a:xfrm>
              <a:off x="912" y="1819"/>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3" name="Line 12">
              <a:extLst>
                <a:ext uri="{FF2B5EF4-FFF2-40B4-BE49-F238E27FC236}">
                  <a16:creationId xmlns:a16="http://schemas.microsoft.com/office/drawing/2014/main" id="{6BB49315-0E46-7665-DF0E-847D5C948DB4}"/>
                </a:ext>
              </a:extLst>
            </p:cNvPr>
            <p:cNvSpPr>
              <a:spLocks noChangeShapeType="1"/>
            </p:cNvSpPr>
            <p:nvPr/>
          </p:nvSpPr>
          <p:spPr bwMode="auto">
            <a:xfrm>
              <a:off x="2640" y="181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4" name="Line 13">
              <a:extLst>
                <a:ext uri="{FF2B5EF4-FFF2-40B4-BE49-F238E27FC236}">
                  <a16:creationId xmlns:a16="http://schemas.microsoft.com/office/drawing/2014/main" id="{0157905F-D0D7-1E46-3275-4FE7A7D56F7F}"/>
                </a:ext>
              </a:extLst>
            </p:cNvPr>
            <p:cNvSpPr>
              <a:spLocks noChangeShapeType="1"/>
            </p:cNvSpPr>
            <p:nvPr/>
          </p:nvSpPr>
          <p:spPr bwMode="auto">
            <a:xfrm>
              <a:off x="1104" y="181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5" name="Text Box 14">
              <a:extLst>
                <a:ext uri="{FF2B5EF4-FFF2-40B4-BE49-F238E27FC236}">
                  <a16:creationId xmlns:a16="http://schemas.microsoft.com/office/drawing/2014/main" id="{90BFB10A-E809-12E2-B176-3509D7849F62}"/>
                </a:ext>
              </a:extLst>
            </p:cNvPr>
            <p:cNvSpPr txBox="1">
              <a:spLocks noChangeArrowheads="1"/>
            </p:cNvSpPr>
            <p:nvPr/>
          </p:nvSpPr>
          <p:spPr bwMode="auto">
            <a:xfrm>
              <a:off x="720" y="2251"/>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0    Network number                                                                          Host number</a:t>
              </a:r>
            </a:p>
          </p:txBody>
        </p:sp>
        <p:sp>
          <p:nvSpPr>
            <p:cNvPr id="174096" name="Line 15">
              <a:extLst>
                <a:ext uri="{FF2B5EF4-FFF2-40B4-BE49-F238E27FC236}">
                  <a16:creationId xmlns:a16="http://schemas.microsoft.com/office/drawing/2014/main" id="{75CA8EF5-3EE7-9947-2530-FBAE53D96B58}"/>
                </a:ext>
              </a:extLst>
            </p:cNvPr>
            <p:cNvSpPr>
              <a:spLocks noChangeShapeType="1"/>
            </p:cNvSpPr>
            <p:nvPr/>
          </p:nvSpPr>
          <p:spPr bwMode="auto">
            <a:xfrm>
              <a:off x="912" y="2251"/>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7" name="Line 16">
              <a:extLst>
                <a:ext uri="{FF2B5EF4-FFF2-40B4-BE49-F238E27FC236}">
                  <a16:creationId xmlns:a16="http://schemas.microsoft.com/office/drawing/2014/main" id="{E3494D78-376A-3907-D2D1-AFDCEE525E98}"/>
                </a:ext>
              </a:extLst>
            </p:cNvPr>
            <p:cNvSpPr>
              <a:spLocks noChangeShapeType="1"/>
            </p:cNvSpPr>
            <p:nvPr/>
          </p:nvSpPr>
          <p:spPr bwMode="auto">
            <a:xfrm>
              <a:off x="3648"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8" name="Line 17">
              <a:extLst>
                <a:ext uri="{FF2B5EF4-FFF2-40B4-BE49-F238E27FC236}">
                  <a16:creationId xmlns:a16="http://schemas.microsoft.com/office/drawing/2014/main" id="{5E49BA9A-9CC5-DE93-C600-F553CCD292E9}"/>
                </a:ext>
              </a:extLst>
            </p:cNvPr>
            <p:cNvSpPr>
              <a:spLocks noChangeShapeType="1"/>
            </p:cNvSpPr>
            <p:nvPr/>
          </p:nvSpPr>
          <p:spPr bwMode="auto">
            <a:xfrm>
              <a:off x="1056"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099" name="Line 18">
              <a:extLst>
                <a:ext uri="{FF2B5EF4-FFF2-40B4-BE49-F238E27FC236}">
                  <a16:creationId xmlns:a16="http://schemas.microsoft.com/office/drawing/2014/main" id="{1D51217F-0A14-1051-6E1F-85F09CE423FA}"/>
                </a:ext>
              </a:extLst>
            </p:cNvPr>
            <p:cNvSpPr>
              <a:spLocks noChangeShapeType="1"/>
            </p:cNvSpPr>
            <p:nvPr/>
          </p:nvSpPr>
          <p:spPr bwMode="auto">
            <a:xfrm>
              <a:off x="1200" y="225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0" name="Text Box 19">
              <a:extLst>
                <a:ext uri="{FF2B5EF4-FFF2-40B4-BE49-F238E27FC236}">
                  <a16:creationId xmlns:a16="http://schemas.microsoft.com/office/drawing/2014/main" id="{FD487485-37BA-4F2C-A49A-5FBEFD2B8AF9}"/>
                </a:ext>
              </a:extLst>
            </p:cNvPr>
            <p:cNvSpPr txBox="1">
              <a:spLocks noChangeArrowheads="1"/>
            </p:cNvSpPr>
            <p:nvPr/>
          </p:nvSpPr>
          <p:spPr bwMode="auto">
            <a:xfrm>
              <a:off x="720" y="2779"/>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1     0                                             Multicast address</a:t>
              </a:r>
            </a:p>
          </p:txBody>
        </p:sp>
        <p:sp>
          <p:nvSpPr>
            <p:cNvPr id="174101" name="Line 20">
              <a:extLst>
                <a:ext uri="{FF2B5EF4-FFF2-40B4-BE49-F238E27FC236}">
                  <a16:creationId xmlns:a16="http://schemas.microsoft.com/office/drawing/2014/main" id="{CFB7110B-7735-0468-21AE-0E1DA0B85F3D}"/>
                </a:ext>
              </a:extLst>
            </p:cNvPr>
            <p:cNvSpPr>
              <a:spLocks noChangeShapeType="1"/>
            </p:cNvSpPr>
            <p:nvPr/>
          </p:nvSpPr>
          <p:spPr bwMode="auto">
            <a:xfrm>
              <a:off x="912" y="2779"/>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2" name="Line 21">
              <a:extLst>
                <a:ext uri="{FF2B5EF4-FFF2-40B4-BE49-F238E27FC236}">
                  <a16:creationId xmlns:a16="http://schemas.microsoft.com/office/drawing/2014/main" id="{FBF101C3-D4C9-FDAA-69BE-75B4224A5A86}"/>
                </a:ext>
              </a:extLst>
            </p:cNvPr>
            <p:cNvSpPr>
              <a:spLocks noChangeShapeType="1"/>
            </p:cNvSpPr>
            <p:nvPr/>
          </p:nvSpPr>
          <p:spPr bwMode="auto">
            <a:xfrm>
              <a:off x="1056" y="277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3" name="Line 22">
              <a:extLst>
                <a:ext uri="{FF2B5EF4-FFF2-40B4-BE49-F238E27FC236}">
                  <a16:creationId xmlns:a16="http://schemas.microsoft.com/office/drawing/2014/main" id="{26A627E5-2FB5-BA97-BF69-A56F7A291ED4}"/>
                </a:ext>
              </a:extLst>
            </p:cNvPr>
            <p:cNvSpPr>
              <a:spLocks noChangeShapeType="1"/>
            </p:cNvSpPr>
            <p:nvPr/>
          </p:nvSpPr>
          <p:spPr bwMode="auto">
            <a:xfrm>
              <a:off x="1200" y="2779"/>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4" name="Text Box 23">
              <a:extLst>
                <a:ext uri="{FF2B5EF4-FFF2-40B4-BE49-F238E27FC236}">
                  <a16:creationId xmlns:a16="http://schemas.microsoft.com/office/drawing/2014/main" id="{A928A70A-5BEB-FC63-F4A8-66CE064F0712}"/>
                </a:ext>
              </a:extLst>
            </p:cNvPr>
            <p:cNvSpPr txBox="1">
              <a:spLocks noChangeArrowheads="1"/>
            </p:cNvSpPr>
            <p:nvPr/>
          </p:nvSpPr>
          <p:spPr bwMode="auto">
            <a:xfrm>
              <a:off x="696" y="3321"/>
              <a:ext cx="4120" cy="264"/>
            </a:xfrm>
            <a:prstGeom prst="rect">
              <a:avLst/>
            </a:prstGeom>
            <a:solidFill>
              <a:schemeClr val="accent2">
                <a:lumMod val="20000"/>
                <a:lumOff val="80000"/>
              </a:scheme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sz="1200" b="1">
                  <a:solidFill>
                    <a:srgbClr val="000000"/>
                  </a:solidFill>
                  <a:latin typeface="Times New Roman" panose="02020603050405020304" pitchFamily="18" charset="0"/>
                </a:rPr>
                <a:t>1     1    1     1   0                                       Reserved for future use</a:t>
              </a:r>
            </a:p>
          </p:txBody>
        </p:sp>
        <p:sp>
          <p:nvSpPr>
            <p:cNvPr id="174105" name="Line 24">
              <a:extLst>
                <a:ext uri="{FF2B5EF4-FFF2-40B4-BE49-F238E27FC236}">
                  <a16:creationId xmlns:a16="http://schemas.microsoft.com/office/drawing/2014/main" id="{804112EA-322F-15F2-05A5-9CE22BF34B91}"/>
                </a:ext>
              </a:extLst>
            </p:cNvPr>
            <p:cNvSpPr>
              <a:spLocks noChangeShapeType="1"/>
            </p:cNvSpPr>
            <p:nvPr/>
          </p:nvSpPr>
          <p:spPr bwMode="auto">
            <a:xfrm>
              <a:off x="882" y="3333"/>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6" name="Line 25">
              <a:extLst>
                <a:ext uri="{FF2B5EF4-FFF2-40B4-BE49-F238E27FC236}">
                  <a16:creationId xmlns:a16="http://schemas.microsoft.com/office/drawing/2014/main" id="{45463204-D794-2C95-4C05-E4EF118FF4EF}"/>
                </a:ext>
              </a:extLst>
            </p:cNvPr>
            <p:cNvSpPr>
              <a:spLocks noChangeShapeType="1"/>
            </p:cNvSpPr>
            <p:nvPr/>
          </p:nvSpPr>
          <p:spPr bwMode="auto">
            <a:xfrm>
              <a:off x="1030" y="332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7" name="Line 26">
              <a:extLst>
                <a:ext uri="{FF2B5EF4-FFF2-40B4-BE49-F238E27FC236}">
                  <a16:creationId xmlns:a16="http://schemas.microsoft.com/office/drawing/2014/main" id="{96D565E6-0503-3655-673F-29E4E5B00CDA}"/>
                </a:ext>
              </a:extLst>
            </p:cNvPr>
            <p:cNvSpPr>
              <a:spLocks noChangeShapeType="1"/>
            </p:cNvSpPr>
            <p:nvPr/>
          </p:nvSpPr>
          <p:spPr bwMode="auto">
            <a:xfrm>
              <a:off x="1177" y="3321"/>
              <a:ext cx="0" cy="264"/>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8" name="Line 27">
              <a:extLst>
                <a:ext uri="{FF2B5EF4-FFF2-40B4-BE49-F238E27FC236}">
                  <a16:creationId xmlns:a16="http://schemas.microsoft.com/office/drawing/2014/main" id="{B59E768B-4990-FFDC-AEAE-CC160C850E9C}"/>
                </a:ext>
              </a:extLst>
            </p:cNvPr>
            <p:cNvSpPr>
              <a:spLocks noChangeShapeType="1"/>
            </p:cNvSpPr>
            <p:nvPr/>
          </p:nvSpPr>
          <p:spPr bwMode="auto">
            <a:xfrm>
              <a:off x="1392" y="2779"/>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09" name="Line 28">
              <a:extLst>
                <a:ext uri="{FF2B5EF4-FFF2-40B4-BE49-F238E27FC236}">
                  <a16:creationId xmlns:a16="http://schemas.microsoft.com/office/drawing/2014/main" id="{3919B18F-04A3-CD50-1898-B64E399B4281}"/>
                </a:ext>
              </a:extLst>
            </p:cNvPr>
            <p:cNvSpPr>
              <a:spLocks noChangeShapeType="1"/>
            </p:cNvSpPr>
            <p:nvPr/>
          </p:nvSpPr>
          <p:spPr bwMode="auto">
            <a:xfrm>
              <a:off x="1320" y="3321"/>
              <a:ext cx="0" cy="253"/>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0" name="Line 29">
              <a:extLst>
                <a:ext uri="{FF2B5EF4-FFF2-40B4-BE49-F238E27FC236}">
                  <a16:creationId xmlns:a16="http://schemas.microsoft.com/office/drawing/2014/main" id="{9AB7C2BE-0528-08AC-1900-D5C01CC19916}"/>
                </a:ext>
              </a:extLst>
            </p:cNvPr>
            <p:cNvSpPr>
              <a:spLocks noChangeShapeType="1"/>
            </p:cNvSpPr>
            <p:nvPr/>
          </p:nvSpPr>
          <p:spPr bwMode="auto">
            <a:xfrm>
              <a:off x="1446" y="3333"/>
              <a:ext cx="0" cy="252"/>
            </a:xfrm>
            <a:prstGeom prst="line">
              <a:avLst/>
            </a:prstGeom>
            <a:noFill/>
            <a:ln w="936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1" name="Line 30">
              <a:extLst>
                <a:ext uri="{FF2B5EF4-FFF2-40B4-BE49-F238E27FC236}">
                  <a16:creationId xmlns:a16="http://schemas.microsoft.com/office/drawing/2014/main" id="{4BA5526A-72F2-4A82-4377-7DC4446DCF98}"/>
                </a:ext>
              </a:extLst>
            </p:cNvPr>
            <p:cNvSpPr>
              <a:spLocks noChangeShapeType="1"/>
            </p:cNvSpPr>
            <p:nvPr/>
          </p:nvSpPr>
          <p:spPr bwMode="auto">
            <a:xfrm>
              <a:off x="1392" y="1147"/>
              <a:ext cx="214"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2" name="Line 31">
              <a:extLst>
                <a:ext uri="{FF2B5EF4-FFF2-40B4-BE49-F238E27FC236}">
                  <a16:creationId xmlns:a16="http://schemas.microsoft.com/office/drawing/2014/main" id="{20BB96C9-E151-695F-5155-ABC8752E9EBB}"/>
                </a:ext>
              </a:extLst>
            </p:cNvPr>
            <p:cNvSpPr>
              <a:spLocks noChangeShapeType="1"/>
            </p:cNvSpPr>
            <p:nvPr/>
          </p:nvSpPr>
          <p:spPr bwMode="auto">
            <a:xfrm flipH="1" flipV="1">
              <a:off x="1583" y="1146"/>
              <a:ext cx="342" cy="4"/>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3" name="Line 32">
              <a:extLst>
                <a:ext uri="{FF2B5EF4-FFF2-40B4-BE49-F238E27FC236}">
                  <a16:creationId xmlns:a16="http://schemas.microsoft.com/office/drawing/2014/main" id="{07984B6D-AB3B-3C3A-9294-A812C5E93CC7}"/>
                </a:ext>
              </a:extLst>
            </p:cNvPr>
            <p:cNvSpPr>
              <a:spLocks noChangeShapeType="1"/>
            </p:cNvSpPr>
            <p:nvPr/>
          </p:nvSpPr>
          <p:spPr bwMode="auto">
            <a:xfrm>
              <a:off x="2448" y="1147"/>
              <a:ext cx="208"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4" name="Line 33">
              <a:extLst>
                <a:ext uri="{FF2B5EF4-FFF2-40B4-BE49-F238E27FC236}">
                  <a16:creationId xmlns:a16="http://schemas.microsoft.com/office/drawing/2014/main" id="{3E2BCB12-FDE5-FFA2-D581-0AA59922CDA6}"/>
                </a:ext>
              </a:extLst>
            </p:cNvPr>
            <p:cNvSpPr>
              <a:spLocks noChangeShapeType="1"/>
            </p:cNvSpPr>
            <p:nvPr/>
          </p:nvSpPr>
          <p:spPr bwMode="auto">
            <a:xfrm flipH="1">
              <a:off x="2639" y="1147"/>
              <a:ext cx="21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5" name="Line 34">
              <a:extLst>
                <a:ext uri="{FF2B5EF4-FFF2-40B4-BE49-F238E27FC236}">
                  <a16:creationId xmlns:a16="http://schemas.microsoft.com/office/drawing/2014/main" id="{EBC6B67C-E142-7939-633B-4BB8B9EB50AA}"/>
                </a:ext>
              </a:extLst>
            </p:cNvPr>
            <p:cNvSpPr>
              <a:spLocks noChangeShapeType="1"/>
            </p:cNvSpPr>
            <p:nvPr/>
          </p:nvSpPr>
          <p:spPr bwMode="auto">
            <a:xfrm>
              <a:off x="3312" y="1147"/>
              <a:ext cx="420" cy="2"/>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6" name="Line 35">
              <a:extLst>
                <a:ext uri="{FF2B5EF4-FFF2-40B4-BE49-F238E27FC236}">
                  <a16:creationId xmlns:a16="http://schemas.microsoft.com/office/drawing/2014/main" id="{5777FD10-2C24-778A-D489-C9369E7749AB}"/>
                </a:ext>
              </a:extLst>
            </p:cNvPr>
            <p:cNvSpPr>
              <a:spLocks noChangeShapeType="1"/>
            </p:cNvSpPr>
            <p:nvPr/>
          </p:nvSpPr>
          <p:spPr bwMode="auto">
            <a:xfrm flipH="1">
              <a:off x="3695" y="1147"/>
              <a:ext cx="42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7" name="Line 36">
              <a:extLst>
                <a:ext uri="{FF2B5EF4-FFF2-40B4-BE49-F238E27FC236}">
                  <a16:creationId xmlns:a16="http://schemas.microsoft.com/office/drawing/2014/main" id="{44D5DCDE-C3B9-49CF-4440-9F6648308982}"/>
                </a:ext>
              </a:extLst>
            </p:cNvPr>
            <p:cNvSpPr>
              <a:spLocks noChangeShapeType="1"/>
            </p:cNvSpPr>
            <p:nvPr/>
          </p:nvSpPr>
          <p:spPr bwMode="auto">
            <a:xfrm flipV="1">
              <a:off x="4656" y="1146"/>
              <a:ext cx="319" cy="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74118" name="Text Box 37">
              <a:extLst>
                <a:ext uri="{FF2B5EF4-FFF2-40B4-BE49-F238E27FC236}">
                  <a16:creationId xmlns:a16="http://schemas.microsoft.com/office/drawing/2014/main" id="{239FDBFB-2AEA-0B75-05AD-C3D5F9C9AD1D}"/>
                </a:ext>
              </a:extLst>
            </p:cNvPr>
            <p:cNvSpPr txBox="1">
              <a:spLocks noChangeArrowheads="1"/>
            </p:cNvSpPr>
            <p:nvPr/>
          </p:nvSpPr>
          <p:spPr bwMode="auto">
            <a:xfrm>
              <a:off x="1476" y="240"/>
              <a:ext cx="3462" cy="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SzPct val="60000"/>
                <a:buFontTx/>
                <a:buNone/>
              </a:pPr>
              <a:r>
                <a:rPr lang="en-US" altLang="en-US" sz="4400">
                  <a:solidFill>
                    <a:srgbClr val="333399"/>
                  </a:solidFill>
                  <a:cs typeface="Times New Roman" panose="02020603050405020304" pitchFamily="18" charset="0"/>
                </a:rPr>
                <a:t>Classes of IP Address</a:t>
              </a:r>
            </a:p>
          </p:txBody>
        </p:sp>
        <p:sp>
          <p:nvSpPr>
            <p:cNvPr id="174119" name="Text Box 38">
              <a:extLst>
                <a:ext uri="{FF2B5EF4-FFF2-40B4-BE49-F238E27FC236}">
                  <a16:creationId xmlns:a16="http://schemas.microsoft.com/office/drawing/2014/main" id="{E23564DE-0779-5037-9DE5-D0D31CA977BD}"/>
                </a:ext>
              </a:extLst>
            </p:cNvPr>
            <p:cNvSpPr txBox="1">
              <a:spLocks noChangeArrowheads="1"/>
            </p:cNvSpPr>
            <p:nvPr/>
          </p:nvSpPr>
          <p:spPr bwMode="auto">
            <a:xfrm>
              <a:off x="949" y="1027"/>
              <a:ext cx="49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a:solidFill>
                    <a:srgbClr val="000000"/>
                  </a:solidFill>
                  <a:latin typeface="Times New Roman" panose="02020603050405020304" pitchFamily="18" charset="0"/>
                </a:rPr>
                <a:t>Byte 1</a:t>
              </a:r>
            </a:p>
          </p:txBody>
        </p:sp>
        <p:sp>
          <p:nvSpPr>
            <p:cNvPr id="174120" name="Text Box 39">
              <a:extLst>
                <a:ext uri="{FF2B5EF4-FFF2-40B4-BE49-F238E27FC236}">
                  <a16:creationId xmlns:a16="http://schemas.microsoft.com/office/drawing/2014/main" id="{6C0B5A5D-2C39-863F-0F95-3F3863986817}"/>
                </a:ext>
              </a:extLst>
            </p:cNvPr>
            <p:cNvSpPr txBox="1">
              <a:spLocks noChangeArrowheads="1"/>
            </p:cNvSpPr>
            <p:nvPr/>
          </p:nvSpPr>
          <p:spPr bwMode="auto">
            <a:xfrm>
              <a:off x="1920" y="1003"/>
              <a:ext cx="498"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buClrTx/>
                <a:buSzPct val="60000"/>
                <a:buFontTx/>
                <a:buNone/>
              </a:pPr>
              <a:r>
                <a:rPr lang="en-US" altLang="en-US">
                  <a:solidFill>
                    <a:srgbClr val="000000"/>
                  </a:solidFill>
                  <a:latin typeface="Times New Roman" panose="02020603050405020304" pitchFamily="18" charset="0"/>
                </a:rPr>
                <a:t>Byte 2</a:t>
              </a:r>
            </a:p>
          </p:txBody>
        </p:sp>
        <p:sp>
          <p:nvSpPr>
            <p:cNvPr id="174121" name="Text Box 40">
              <a:extLst>
                <a:ext uri="{FF2B5EF4-FFF2-40B4-BE49-F238E27FC236}">
                  <a16:creationId xmlns:a16="http://schemas.microsoft.com/office/drawing/2014/main" id="{695F9A85-8E3F-9881-26E9-51C2C96B1A6B}"/>
                </a:ext>
              </a:extLst>
            </p:cNvPr>
            <p:cNvSpPr txBox="1">
              <a:spLocks noChangeArrowheads="1"/>
            </p:cNvSpPr>
            <p:nvPr/>
          </p:nvSpPr>
          <p:spPr bwMode="auto">
            <a:xfrm>
              <a:off x="2880" y="1051"/>
              <a:ext cx="76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latin typeface="Times New Roman" panose="02020603050405020304" pitchFamily="18" charset="0"/>
                </a:rPr>
                <a:t>Byte 3</a:t>
              </a:r>
            </a:p>
          </p:txBody>
        </p:sp>
        <p:sp>
          <p:nvSpPr>
            <p:cNvPr id="174122" name="Text Box 41">
              <a:extLst>
                <a:ext uri="{FF2B5EF4-FFF2-40B4-BE49-F238E27FC236}">
                  <a16:creationId xmlns:a16="http://schemas.microsoft.com/office/drawing/2014/main" id="{9128FC8A-0780-FCF5-190D-EF5A042C33DE}"/>
                </a:ext>
              </a:extLst>
            </p:cNvPr>
            <p:cNvSpPr txBox="1">
              <a:spLocks noChangeArrowheads="1"/>
            </p:cNvSpPr>
            <p:nvPr/>
          </p:nvSpPr>
          <p:spPr bwMode="auto">
            <a:xfrm>
              <a:off x="4176" y="1003"/>
              <a:ext cx="52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latin typeface="Times New Roman" panose="02020603050405020304" pitchFamily="18" charset="0"/>
                </a:rPr>
                <a:t>Byte 4</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Text Box 3">
            <a:extLst>
              <a:ext uri="{FF2B5EF4-FFF2-40B4-BE49-F238E27FC236}">
                <a16:creationId xmlns:a16="http://schemas.microsoft.com/office/drawing/2014/main" id="{785AA59B-A819-46D5-8934-311F8CBAE55E}"/>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IP Addresses Allocation to Classes</a:t>
            </a:r>
          </a:p>
        </p:txBody>
      </p:sp>
      <p:graphicFrame>
        <p:nvGraphicFramePr>
          <p:cNvPr id="176133" name="Object 4">
            <a:extLst>
              <a:ext uri="{FF2B5EF4-FFF2-40B4-BE49-F238E27FC236}">
                <a16:creationId xmlns:a16="http://schemas.microsoft.com/office/drawing/2014/main" id="{3092C5DC-6BCB-5290-530C-DC91C47BA146}"/>
              </a:ext>
            </a:extLst>
          </p:cNvPr>
          <p:cNvGraphicFramePr>
            <a:graphicFrameLocks noChangeAspect="1"/>
          </p:cNvGraphicFramePr>
          <p:nvPr/>
        </p:nvGraphicFramePr>
        <p:xfrm>
          <a:off x="2743200" y="1981200"/>
          <a:ext cx="7620000" cy="4192588"/>
        </p:xfrm>
        <a:graphic>
          <a:graphicData uri="http://schemas.openxmlformats.org/presentationml/2006/ole">
            <mc:AlternateContent xmlns:mc="http://schemas.openxmlformats.org/markup-compatibility/2006">
              <mc:Choice xmlns:v="urn:schemas-microsoft-com:vml" Requires="v">
                <p:oleObj r:id="rId3" imgW="4638751" imgH="2552700" progId="">
                  <p:embed/>
                </p:oleObj>
              </mc:Choice>
              <mc:Fallback>
                <p:oleObj r:id="rId3" imgW="4638751" imgH="2552700" progId="">
                  <p:embed/>
                  <p:pic>
                    <p:nvPicPr>
                      <p:cNvPr id="176133" name="Object 4">
                        <a:extLst>
                          <a:ext uri="{FF2B5EF4-FFF2-40B4-BE49-F238E27FC236}">
                            <a16:creationId xmlns:a16="http://schemas.microsoft.com/office/drawing/2014/main" id="{3092C5DC-6BCB-5290-530C-DC91C47BA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981200"/>
                        <a:ext cx="7620000" cy="4192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0" name="Text Box 3">
            <a:extLst>
              <a:ext uri="{FF2B5EF4-FFF2-40B4-BE49-F238E27FC236}">
                <a16:creationId xmlns:a16="http://schemas.microsoft.com/office/drawing/2014/main" id="{3EA03BA4-7690-9E29-B365-2159192DA9E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78181" name="Text Box 4">
            <a:extLst>
              <a:ext uri="{FF2B5EF4-FFF2-40B4-BE49-F238E27FC236}">
                <a16:creationId xmlns:a16="http://schemas.microsoft.com/office/drawing/2014/main" id="{F8AFD517-6B21-7975-F8D4-E3308289C906}"/>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How many addresses can each of the classes have?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2387-CA39-72CF-B67B-2BA3AA5A7445}"/>
              </a:ext>
            </a:extLst>
          </p:cNvPr>
          <p:cNvSpPr>
            <a:spLocks noGrp="1"/>
          </p:cNvSpPr>
          <p:nvPr>
            <p:ph type="title"/>
          </p:nvPr>
        </p:nvSpPr>
        <p:spPr/>
        <p:txBody>
          <a:bodyPr/>
          <a:lstStyle/>
          <a:p>
            <a:r>
              <a:rPr lang="en-IN" dirty="0"/>
              <a:t>Unicast versus Broadcast</a:t>
            </a:r>
          </a:p>
        </p:txBody>
      </p:sp>
      <p:sp>
        <p:nvSpPr>
          <p:cNvPr id="3" name="Content Placeholder 2">
            <a:extLst>
              <a:ext uri="{FF2B5EF4-FFF2-40B4-BE49-F238E27FC236}">
                <a16:creationId xmlns:a16="http://schemas.microsoft.com/office/drawing/2014/main" id="{AFC651F1-CE12-FB72-4DAC-58701755D12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9A4ED14-A060-3EF3-45B9-E853F70016E6}"/>
              </a:ext>
            </a:extLst>
          </p:cNvPr>
          <p:cNvPicPr>
            <a:picLocks noChangeAspect="1"/>
          </p:cNvPicPr>
          <p:nvPr/>
        </p:nvPicPr>
        <p:blipFill>
          <a:blip r:embed="rId2"/>
          <a:stretch>
            <a:fillRect/>
          </a:stretch>
        </p:blipFill>
        <p:spPr>
          <a:xfrm>
            <a:off x="1631427" y="1983345"/>
            <a:ext cx="8118748" cy="4155664"/>
          </a:xfrm>
          <a:prstGeom prst="rect">
            <a:avLst/>
          </a:prstGeom>
        </p:spPr>
      </p:pic>
    </p:spTree>
    <p:extLst>
      <p:ext uri="{BB962C8B-B14F-4D97-AF65-F5344CB8AC3E}">
        <p14:creationId xmlns:p14="http://schemas.microsoft.com/office/powerpoint/2010/main" val="31897233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8" name="Text Box 3">
            <a:extLst>
              <a:ext uri="{FF2B5EF4-FFF2-40B4-BE49-F238E27FC236}">
                <a16:creationId xmlns:a16="http://schemas.microsoft.com/office/drawing/2014/main" id="{79D43CDD-5563-C73D-C631-2F4CD76F03A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Addresses Per Class</a:t>
            </a:r>
          </a:p>
        </p:txBody>
      </p:sp>
      <p:graphicFrame>
        <p:nvGraphicFramePr>
          <p:cNvPr id="92164" name="Group 4">
            <a:extLst>
              <a:ext uri="{FF2B5EF4-FFF2-40B4-BE49-F238E27FC236}">
                <a16:creationId xmlns:a16="http://schemas.microsoft.com/office/drawing/2014/main" id="{4D561306-DD3D-42F1-BD67-642C9C8CB97E}"/>
              </a:ext>
            </a:extLst>
          </p:cNvPr>
          <p:cNvGraphicFramePr>
            <a:graphicFrameLocks noGrp="1"/>
          </p:cNvGraphicFramePr>
          <p:nvPr/>
        </p:nvGraphicFramePr>
        <p:xfrm>
          <a:off x="2706689" y="2017714"/>
          <a:ext cx="7773987" cy="3881439"/>
        </p:xfrm>
        <a:graphic>
          <a:graphicData uri="http://schemas.openxmlformats.org/drawingml/2006/table">
            <a:tbl>
              <a:tblPr/>
              <a:tblGrid>
                <a:gridCol w="2590800">
                  <a:extLst>
                    <a:ext uri="{9D8B030D-6E8A-4147-A177-3AD203B41FA5}">
                      <a16:colId xmlns:a16="http://schemas.microsoft.com/office/drawing/2014/main" val="2953080843"/>
                    </a:ext>
                  </a:extLst>
                </a:gridCol>
                <a:gridCol w="2592387">
                  <a:extLst>
                    <a:ext uri="{9D8B030D-6E8A-4147-A177-3AD203B41FA5}">
                      <a16:colId xmlns:a16="http://schemas.microsoft.com/office/drawing/2014/main" val="478234281"/>
                    </a:ext>
                  </a:extLst>
                </a:gridCol>
                <a:gridCol w="2590800">
                  <a:extLst>
                    <a:ext uri="{9D8B030D-6E8A-4147-A177-3AD203B41FA5}">
                      <a16:colId xmlns:a16="http://schemas.microsoft.com/office/drawing/2014/main" val="3828645482"/>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Number of Addresses</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Percentage</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330255"/>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9431229"/>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10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7278873"/>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6388283"/>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806107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 Lakh</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6.25%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9743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Text Box 3">
            <a:extLst>
              <a:ext uri="{FF2B5EF4-FFF2-40B4-BE49-F238E27FC236}">
                <a16:creationId xmlns:a16="http://schemas.microsoft.com/office/drawing/2014/main" id="{4805B953-8669-E7BD-1D50-ED144A900512}"/>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Exercise</a:t>
            </a:r>
          </a:p>
        </p:txBody>
      </p:sp>
      <p:sp>
        <p:nvSpPr>
          <p:cNvPr id="182277" name="Text Box 4">
            <a:extLst>
              <a:ext uri="{FF2B5EF4-FFF2-40B4-BE49-F238E27FC236}">
                <a16:creationId xmlns:a16="http://schemas.microsoft.com/office/drawing/2014/main" id="{5169E67C-68F9-CCDD-8866-BDE1BEA8127A}"/>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Find the class of the following addresses</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227.12.14.87</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193.14.56.22</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14.23.120.8</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252.5.15.111</a:t>
            </a:r>
          </a:p>
          <a:p>
            <a:pPr>
              <a:spcBef>
                <a:spcPts val="800"/>
              </a:spcBef>
              <a:buClr>
                <a:srgbClr val="3333CC"/>
              </a:buClr>
              <a:buSzPct val="60000"/>
              <a:buFont typeface="Tahoma" panose="020B0604030504040204" pitchFamily="34" charset="0"/>
              <a:buAutoNum type="arabicPeriod"/>
            </a:pPr>
            <a:r>
              <a:rPr lang="en-US" altLang="en-US" sz="3200">
                <a:solidFill>
                  <a:srgbClr val="000000"/>
                </a:solidFill>
              </a:rPr>
              <a:t>134.11.78.56</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4" name="Text Box 3">
            <a:extLst>
              <a:ext uri="{FF2B5EF4-FFF2-40B4-BE49-F238E27FC236}">
                <a16:creationId xmlns:a16="http://schemas.microsoft.com/office/drawing/2014/main" id="{C175704E-EF93-3FD0-D29E-040B4F128A1F}"/>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Determining Class Based on an IP Address</a:t>
            </a:r>
          </a:p>
        </p:txBody>
      </p:sp>
      <p:graphicFrame>
        <p:nvGraphicFramePr>
          <p:cNvPr id="94212" name="Group 4">
            <a:extLst>
              <a:ext uri="{FF2B5EF4-FFF2-40B4-BE49-F238E27FC236}">
                <a16:creationId xmlns:a16="http://schemas.microsoft.com/office/drawing/2014/main" id="{27F05DB2-D732-42DA-85E1-C3E92F0D91B7}"/>
              </a:ext>
            </a:extLst>
          </p:cNvPr>
          <p:cNvGraphicFramePr>
            <a:graphicFrameLocks noGrp="1"/>
          </p:cNvGraphicFramePr>
          <p:nvPr>
            <p:extLst>
              <p:ext uri="{D42A27DB-BD31-4B8C-83A1-F6EECF244321}">
                <p14:modId xmlns:p14="http://schemas.microsoft.com/office/powerpoint/2010/main" val="784526670"/>
              </p:ext>
            </p:extLst>
          </p:nvPr>
        </p:nvGraphicFramePr>
        <p:xfrm>
          <a:off x="2706689" y="2017714"/>
          <a:ext cx="7773987" cy="3881439"/>
        </p:xfrm>
        <a:graphic>
          <a:graphicData uri="http://schemas.openxmlformats.org/drawingml/2006/table">
            <a:tbl>
              <a:tblPr/>
              <a:tblGrid>
                <a:gridCol w="1789112">
                  <a:extLst>
                    <a:ext uri="{9D8B030D-6E8A-4147-A177-3AD203B41FA5}">
                      <a16:colId xmlns:a16="http://schemas.microsoft.com/office/drawing/2014/main" val="1342882006"/>
                    </a:ext>
                  </a:extLst>
                </a:gridCol>
                <a:gridCol w="5984875">
                  <a:extLst>
                    <a:ext uri="{9D8B030D-6E8A-4147-A177-3AD203B41FA5}">
                      <a16:colId xmlns:a16="http://schemas.microsoft.com/office/drawing/2014/main" val="1800238096"/>
                    </a:ext>
                  </a:extLst>
                </a:gridCol>
              </a:tblGrid>
              <a:tr h="9445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Contents of First Byte (Last three are not shown)</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88462059"/>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 to 126 </a:t>
                      </a:r>
                      <a:r>
                        <a:rPr kumimoji="0" lang="en-US" altLang="en-US" sz="2800" b="0" i="1"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(0 and 127 are reserved)</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83218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128 to 191</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935999"/>
                  </a:ext>
                </a:extLst>
              </a:tr>
              <a:tr h="587375">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192 to 223</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0756217"/>
                  </a:ext>
                </a:extLst>
              </a:tr>
              <a:tr h="58896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D</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224 to 239</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2670020"/>
                  </a:ext>
                </a:extLst>
              </a:tr>
              <a:tr h="585788">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E</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dirty="0">
                          <a:ln>
                            <a:noFill/>
                          </a:ln>
                          <a:solidFill>
                            <a:srgbClr val="000000"/>
                          </a:solidFill>
                          <a:effectLst/>
                          <a:latin typeface="Tahoma" panose="020B0604030504040204" pitchFamily="34" charset="0"/>
                          <a:ea typeface="Microsoft YaHei" panose="020B0503020204020204" pitchFamily="34" charset="-122"/>
                        </a:rPr>
                        <a:t>240 to 255</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7190841"/>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Text Box 3">
            <a:extLst>
              <a:ext uri="{FF2B5EF4-FFF2-40B4-BE49-F238E27FC236}">
                <a16:creationId xmlns:a16="http://schemas.microsoft.com/office/drawing/2014/main" id="{2B1589F9-302D-C89F-DED1-89BEFEE87BB6}"/>
              </a:ext>
            </a:extLst>
          </p:cNvPr>
          <p:cNvSpPr txBox="1">
            <a:spLocks noChangeArrowheads="1"/>
          </p:cNvSpPr>
          <p:nvPr/>
        </p:nvSpPr>
        <p:spPr bwMode="auto">
          <a:xfrm>
            <a:off x="2674939" y="214314"/>
            <a:ext cx="7793037"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000">
                <a:solidFill>
                  <a:srgbClr val="333399"/>
                </a:solidFill>
              </a:rPr>
              <a:t>Determining Class</a:t>
            </a:r>
          </a:p>
        </p:txBody>
      </p:sp>
      <p:sp>
        <p:nvSpPr>
          <p:cNvPr id="186373" name="Text Box 4">
            <a:extLst>
              <a:ext uri="{FF2B5EF4-FFF2-40B4-BE49-F238E27FC236}">
                <a16:creationId xmlns:a16="http://schemas.microsoft.com/office/drawing/2014/main" id="{9D6F4AAE-F9E7-0CD2-27C5-BF93C01AC732}"/>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grpSp>
        <p:nvGrpSpPr>
          <p:cNvPr id="186374" name="Group 5">
            <a:extLst>
              <a:ext uri="{FF2B5EF4-FFF2-40B4-BE49-F238E27FC236}">
                <a16:creationId xmlns:a16="http://schemas.microsoft.com/office/drawing/2014/main" id="{A9C440BE-7B5D-61A3-4A8B-BCF9E5A606C2}"/>
              </a:ext>
            </a:extLst>
          </p:cNvPr>
          <p:cNvGrpSpPr>
            <a:grpSpLocks/>
          </p:cNvGrpSpPr>
          <p:nvPr/>
        </p:nvGrpSpPr>
        <p:grpSpPr bwMode="auto">
          <a:xfrm>
            <a:off x="3057525" y="1028701"/>
            <a:ext cx="6618288" cy="5065713"/>
            <a:chOff x="966" y="648"/>
            <a:chExt cx="4169" cy="3191"/>
          </a:xfrm>
        </p:grpSpPr>
        <p:sp>
          <p:nvSpPr>
            <p:cNvPr id="186375" name="Rectangle 6">
              <a:extLst>
                <a:ext uri="{FF2B5EF4-FFF2-40B4-BE49-F238E27FC236}">
                  <a16:creationId xmlns:a16="http://schemas.microsoft.com/office/drawing/2014/main" id="{897B172E-840A-5123-5A5D-7A28328F1232}"/>
                </a:ext>
              </a:extLst>
            </p:cNvPr>
            <p:cNvSpPr>
              <a:spLocks noChangeArrowheads="1"/>
            </p:cNvSpPr>
            <p:nvPr/>
          </p:nvSpPr>
          <p:spPr bwMode="auto">
            <a:xfrm>
              <a:off x="966" y="648"/>
              <a:ext cx="4169" cy="3191"/>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buClr>
                  <a:srgbClr val="000000"/>
                </a:buClr>
                <a:buSzPct val="100000"/>
                <a:buFont typeface="Times New Roman" panose="02020603050405020304" pitchFamily="18" charset="0"/>
                <a:buNone/>
              </a:pPr>
              <a:endParaRPr lang="en-IN" altLang="en-US"/>
            </a:p>
          </p:txBody>
        </p:sp>
        <p:sp>
          <p:nvSpPr>
            <p:cNvPr id="186376" name="AutoShape 7">
              <a:extLst>
                <a:ext uri="{FF2B5EF4-FFF2-40B4-BE49-F238E27FC236}">
                  <a16:creationId xmlns:a16="http://schemas.microsoft.com/office/drawing/2014/main" id="{621D32EC-EA5B-A9AD-4F2D-B36192EE0D49}"/>
                </a:ext>
              </a:extLst>
            </p:cNvPr>
            <p:cNvSpPr>
              <a:spLocks noChangeArrowheads="1"/>
            </p:cNvSpPr>
            <p:nvPr/>
          </p:nvSpPr>
          <p:spPr bwMode="auto">
            <a:xfrm>
              <a:off x="1489" y="730"/>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First bit = 0?</a:t>
              </a:r>
            </a:p>
          </p:txBody>
        </p:sp>
        <p:sp>
          <p:nvSpPr>
            <p:cNvPr id="186377" name="Line 8">
              <a:extLst>
                <a:ext uri="{FF2B5EF4-FFF2-40B4-BE49-F238E27FC236}">
                  <a16:creationId xmlns:a16="http://schemas.microsoft.com/office/drawing/2014/main" id="{0AC2AF69-401F-6292-7C53-8D46CC2D9148}"/>
                </a:ext>
              </a:extLst>
            </p:cNvPr>
            <p:cNvSpPr>
              <a:spLocks noChangeShapeType="1"/>
            </p:cNvSpPr>
            <p:nvPr/>
          </p:nvSpPr>
          <p:spPr bwMode="auto">
            <a:xfrm>
              <a:off x="2157" y="1191"/>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78" name="AutoShape 9">
              <a:extLst>
                <a:ext uri="{FF2B5EF4-FFF2-40B4-BE49-F238E27FC236}">
                  <a16:creationId xmlns:a16="http://schemas.microsoft.com/office/drawing/2014/main" id="{F6AF9567-FB4A-8136-E712-FC11429C53D7}"/>
                </a:ext>
              </a:extLst>
            </p:cNvPr>
            <p:cNvSpPr>
              <a:spLocks noChangeArrowheads="1"/>
            </p:cNvSpPr>
            <p:nvPr/>
          </p:nvSpPr>
          <p:spPr bwMode="auto">
            <a:xfrm>
              <a:off x="1489" y="1445"/>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Second bit = 0?</a:t>
              </a:r>
            </a:p>
          </p:txBody>
        </p:sp>
        <p:sp>
          <p:nvSpPr>
            <p:cNvPr id="186379" name="Line 10">
              <a:extLst>
                <a:ext uri="{FF2B5EF4-FFF2-40B4-BE49-F238E27FC236}">
                  <a16:creationId xmlns:a16="http://schemas.microsoft.com/office/drawing/2014/main" id="{CB414EEF-74E7-B5B9-5305-6F8879B3F4A3}"/>
                </a:ext>
              </a:extLst>
            </p:cNvPr>
            <p:cNvSpPr>
              <a:spLocks noChangeShapeType="1"/>
            </p:cNvSpPr>
            <p:nvPr/>
          </p:nvSpPr>
          <p:spPr bwMode="auto">
            <a:xfrm>
              <a:off x="2157" y="1902"/>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0" name="AutoShape 11">
              <a:extLst>
                <a:ext uri="{FF2B5EF4-FFF2-40B4-BE49-F238E27FC236}">
                  <a16:creationId xmlns:a16="http://schemas.microsoft.com/office/drawing/2014/main" id="{B7C0BB17-B03C-6F16-5846-95E8232FE2AD}"/>
                </a:ext>
              </a:extLst>
            </p:cNvPr>
            <p:cNvSpPr>
              <a:spLocks noChangeArrowheads="1"/>
            </p:cNvSpPr>
            <p:nvPr/>
          </p:nvSpPr>
          <p:spPr bwMode="auto">
            <a:xfrm>
              <a:off x="1489" y="2156"/>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Third bit = 0?</a:t>
              </a:r>
            </a:p>
          </p:txBody>
        </p:sp>
        <p:sp>
          <p:nvSpPr>
            <p:cNvPr id="186381" name="Line 12">
              <a:extLst>
                <a:ext uri="{FF2B5EF4-FFF2-40B4-BE49-F238E27FC236}">
                  <a16:creationId xmlns:a16="http://schemas.microsoft.com/office/drawing/2014/main" id="{5BA873DC-AD0D-E052-4B4B-1283D9F29913}"/>
                </a:ext>
              </a:extLst>
            </p:cNvPr>
            <p:cNvSpPr>
              <a:spLocks noChangeShapeType="1"/>
            </p:cNvSpPr>
            <p:nvPr/>
          </p:nvSpPr>
          <p:spPr bwMode="auto">
            <a:xfrm>
              <a:off x="2157" y="2617"/>
              <a:ext cx="0" cy="257"/>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2" name="AutoShape 13">
              <a:extLst>
                <a:ext uri="{FF2B5EF4-FFF2-40B4-BE49-F238E27FC236}">
                  <a16:creationId xmlns:a16="http://schemas.microsoft.com/office/drawing/2014/main" id="{1089493D-A268-6FA6-D786-83DBFB0A9EBF}"/>
                </a:ext>
              </a:extLst>
            </p:cNvPr>
            <p:cNvSpPr>
              <a:spLocks noChangeArrowheads="1"/>
            </p:cNvSpPr>
            <p:nvPr/>
          </p:nvSpPr>
          <p:spPr bwMode="auto">
            <a:xfrm>
              <a:off x="1489" y="2871"/>
              <a:ext cx="1347" cy="460"/>
            </a:xfrm>
            <a:prstGeom prst="flowChartDecision">
              <a:avLst/>
            </a:prstGeom>
            <a:solidFill>
              <a:srgbClr val="CC99FF">
                <a:alpha val="50195"/>
              </a:srgbClr>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200" b="1">
                  <a:solidFill>
                    <a:srgbClr val="000000"/>
                  </a:solidFill>
                </a:rPr>
                <a:t>Fourth bit = 0?</a:t>
              </a:r>
            </a:p>
          </p:txBody>
        </p:sp>
        <p:sp>
          <p:nvSpPr>
            <p:cNvPr id="186383" name="Line 14">
              <a:extLst>
                <a:ext uri="{FF2B5EF4-FFF2-40B4-BE49-F238E27FC236}">
                  <a16:creationId xmlns:a16="http://schemas.microsoft.com/office/drawing/2014/main" id="{4BDAD791-6932-3AAB-3BB9-454672AA53F8}"/>
                </a:ext>
              </a:extLst>
            </p:cNvPr>
            <p:cNvSpPr>
              <a:spLocks noChangeShapeType="1"/>
            </p:cNvSpPr>
            <p:nvPr/>
          </p:nvSpPr>
          <p:spPr bwMode="auto">
            <a:xfrm>
              <a:off x="2826" y="958"/>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4" name="Line 15">
              <a:extLst>
                <a:ext uri="{FF2B5EF4-FFF2-40B4-BE49-F238E27FC236}">
                  <a16:creationId xmlns:a16="http://schemas.microsoft.com/office/drawing/2014/main" id="{7FC97DA5-4A11-231D-A36E-3E57CF60AE1E}"/>
                </a:ext>
              </a:extLst>
            </p:cNvPr>
            <p:cNvSpPr>
              <a:spLocks noChangeShapeType="1"/>
            </p:cNvSpPr>
            <p:nvPr/>
          </p:nvSpPr>
          <p:spPr bwMode="auto">
            <a:xfrm>
              <a:off x="2837" y="1673"/>
              <a:ext cx="500"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5" name="Line 16">
              <a:extLst>
                <a:ext uri="{FF2B5EF4-FFF2-40B4-BE49-F238E27FC236}">
                  <a16:creationId xmlns:a16="http://schemas.microsoft.com/office/drawing/2014/main" id="{8D476B5A-ED29-2A4D-16A1-110475DA61E5}"/>
                </a:ext>
              </a:extLst>
            </p:cNvPr>
            <p:cNvSpPr>
              <a:spLocks noChangeShapeType="1"/>
            </p:cNvSpPr>
            <p:nvPr/>
          </p:nvSpPr>
          <p:spPr bwMode="auto">
            <a:xfrm>
              <a:off x="2826" y="2384"/>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6" name="Line 17">
              <a:extLst>
                <a:ext uri="{FF2B5EF4-FFF2-40B4-BE49-F238E27FC236}">
                  <a16:creationId xmlns:a16="http://schemas.microsoft.com/office/drawing/2014/main" id="{0E42812B-A391-180E-31C4-CD2138A3ACC7}"/>
                </a:ext>
              </a:extLst>
            </p:cNvPr>
            <p:cNvSpPr>
              <a:spLocks noChangeShapeType="1"/>
            </p:cNvSpPr>
            <p:nvPr/>
          </p:nvSpPr>
          <p:spPr bwMode="auto">
            <a:xfrm>
              <a:off x="2826" y="3099"/>
              <a:ext cx="501" cy="0"/>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87" name="Text Box 18">
              <a:extLst>
                <a:ext uri="{FF2B5EF4-FFF2-40B4-BE49-F238E27FC236}">
                  <a16:creationId xmlns:a16="http://schemas.microsoft.com/office/drawing/2014/main" id="{23DBDB51-5204-CFC4-5772-9A8386A1401A}"/>
                </a:ext>
              </a:extLst>
            </p:cNvPr>
            <p:cNvSpPr txBox="1">
              <a:spLocks noChangeArrowheads="1"/>
            </p:cNvSpPr>
            <p:nvPr/>
          </p:nvSpPr>
          <p:spPr bwMode="auto">
            <a:xfrm>
              <a:off x="2722" y="794"/>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8" name="Text Box 19">
              <a:extLst>
                <a:ext uri="{FF2B5EF4-FFF2-40B4-BE49-F238E27FC236}">
                  <a16:creationId xmlns:a16="http://schemas.microsoft.com/office/drawing/2014/main" id="{F31D8084-5D9F-E14D-59E4-B2C878BBAC5B}"/>
                </a:ext>
              </a:extLst>
            </p:cNvPr>
            <p:cNvSpPr txBox="1">
              <a:spLocks noChangeArrowheads="1"/>
            </p:cNvSpPr>
            <p:nvPr/>
          </p:nvSpPr>
          <p:spPr bwMode="auto">
            <a:xfrm>
              <a:off x="2795" y="1531"/>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89" name="Text Box 20">
              <a:extLst>
                <a:ext uri="{FF2B5EF4-FFF2-40B4-BE49-F238E27FC236}">
                  <a16:creationId xmlns:a16="http://schemas.microsoft.com/office/drawing/2014/main" id="{BAB49AFA-C31E-9075-D168-49CF7FE49083}"/>
                </a:ext>
              </a:extLst>
            </p:cNvPr>
            <p:cNvSpPr txBox="1">
              <a:spLocks noChangeArrowheads="1"/>
            </p:cNvSpPr>
            <p:nvPr/>
          </p:nvSpPr>
          <p:spPr bwMode="auto">
            <a:xfrm>
              <a:off x="2764" y="2246"/>
              <a:ext cx="573"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0" name="Text Box 21">
              <a:extLst>
                <a:ext uri="{FF2B5EF4-FFF2-40B4-BE49-F238E27FC236}">
                  <a16:creationId xmlns:a16="http://schemas.microsoft.com/office/drawing/2014/main" id="{CB2A09E9-10DA-C524-66A5-66389AC71433}"/>
                </a:ext>
              </a:extLst>
            </p:cNvPr>
            <p:cNvSpPr txBox="1">
              <a:spLocks noChangeArrowheads="1"/>
            </p:cNvSpPr>
            <p:nvPr/>
          </p:nvSpPr>
          <p:spPr bwMode="auto">
            <a:xfrm>
              <a:off x="2805" y="2966"/>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Yes</a:t>
              </a:r>
            </a:p>
          </p:txBody>
        </p:sp>
        <p:sp>
          <p:nvSpPr>
            <p:cNvPr id="186391" name="Text Box 22">
              <a:extLst>
                <a:ext uri="{FF2B5EF4-FFF2-40B4-BE49-F238E27FC236}">
                  <a16:creationId xmlns:a16="http://schemas.microsoft.com/office/drawing/2014/main" id="{B634FF3D-5E95-5C70-C0DB-754F91369C69}"/>
                </a:ext>
              </a:extLst>
            </p:cNvPr>
            <p:cNvSpPr txBox="1">
              <a:spLocks noChangeArrowheads="1"/>
            </p:cNvSpPr>
            <p:nvPr/>
          </p:nvSpPr>
          <p:spPr bwMode="auto">
            <a:xfrm>
              <a:off x="2262" y="123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2" name="Text Box 23">
              <a:extLst>
                <a:ext uri="{FF2B5EF4-FFF2-40B4-BE49-F238E27FC236}">
                  <a16:creationId xmlns:a16="http://schemas.microsoft.com/office/drawing/2014/main" id="{AA985122-17D0-DEE2-D4D1-22E51BDE7855}"/>
                </a:ext>
              </a:extLst>
            </p:cNvPr>
            <p:cNvSpPr txBox="1">
              <a:spLocks noChangeArrowheads="1"/>
            </p:cNvSpPr>
            <p:nvPr/>
          </p:nvSpPr>
          <p:spPr bwMode="auto">
            <a:xfrm>
              <a:off x="2293" y="1966"/>
              <a:ext cx="574" cy="103"/>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3" name="Text Box 24">
              <a:extLst>
                <a:ext uri="{FF2B5EF4-FFF2-40B4-BE49-F238E27FC236}">
                  <a16:creationId xmlns:a16="http://schemas.microsoft.com/office/drawing/2014/main" id="{E6FF791D-BE7B-3493-DAB0-31E0DF572885}"/>
                </a:ext>
              </a:extLst>
            </p:cNvPr>
            <p:cNvSpPr txBox="1">
              <a:spLocks noChangeArrowheads="1"/>
            </p:cNvSpPr>
            <p:nvPr/>
          </p:nvSpPr>
          <p:spPr bwMode="auto">
            <a:xfrm>
              <a:off x="2283" y="2690"/>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4" name="Line 25">
              <a:extLst>
                <a:ext uri="{FF2B5EF4-FFF2-40B4-BE49-F238E27FC236}">
                  <a16:creationId xmlns:a16="http://schemas.microsoft.com/office/drawing/2014/main" id="{35C9B8C6-EAB6-384A-47BB-096F32795F8D}"/>
                </a:ext>
              </a:extLst>
            </p:cNvPr>
            <p:cNvSpPr>
              <a:spLocks noChangeShapeType="1"/>
            </p:cNvSpPr>
            <p:nvPr/>
          </p:nvSpPr>
          <p:spPr bwMode="auto">
            <a:xfrm>
              <a:off x="2157" y="3327"/>
              <a:ext cx="0" cy="25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86395" name="Text Box 26">
              <a:extLst>
                <a:ext uri="{FF2B5EF4-FFF2-40B4-BE49-F238E27FC236}">
                  <a16:creationId xmlns:a16="http://schemas.microsoft.com/office/drawing/2014/main" id="{756DB521-CE76-6348-76A4-E0E607A8E01A}"/>
                </a:ext>
              </a:extLst>
            </p:cNvPr>
            <p:cNvSpPr txBox="1">
              <a:spLocks noChangeArrowheads="1"/>
            </p:cNvSpPr>
            <p:nvPr/>
          </p:nvSpPr>
          <p:spPr bwMode="auto">
            <a:xfrm>
              <a:off x="2293" y="3392"/>
              <a:ext cx="574" cy="102"/>
            </a:xfrm>
            <a:prstGeom prst="rect">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No</a:t>
              </a:r>
            </a:p>
          </p:txBody>
        </p:sp>
        <p:sp>
          <p:nvSpPr>
            <p:cNvPr id="186396" name="Text Box 27">
              <a:extLst>
                <a:ext uri="{FF2B5EF4-FFF2-40B4-BE49-F238E27FC236}">
                  <a16:creationId xmlns:a16="http://schemas.microsoft.com/office/drawing/2014/main" id="{FEC81CEB-B22A-15A7-AC59-940A33E0CBA7}"/>
                </a:ext>
              </a:extLst>
            </p:cNvPr>
            <p:cNvSpPr txBox="1">
              <a:spLocks noChangeArrowheads="1"/>
            </p:cNvSpPr>
            <p:nvPr/>
          </p:nvSpPr>
          <p:spPr bwMode="auto">
            <a:xfrm>
              <a:off x="3338" y="898"/>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A address</a:t>
              </a:r>
            </a:p>
          </p:txBody>
        </p:sp>
        <p:sp>
          <p:nvSpPr>
            <p:cNvPr id="186397" name="Text Box 28">
              <a:extLst>
                <a:ext uri="{FF2B5EF4-FFF2-40B4-BE49-F238E27FC236}">
                  <a16:creationId xmlns:a16="http://schemas.microsoft.com/office/drawing/2014/main" id="{11D880B9-6B13-0B39-B704-8F441E661423}"/>
                </a:ext>
              </a:extLst>
            </p:cNvPr>
            <p:cNvSpPr txBox="1">
              <a:spLocks noChangeArrowheads="1"/>
            </p:cNvSpPr>
            <p:nvPr/>
          </p:nvSpPr>
          <p:spPr bwMode="auto">
            <a:xfrm>
              <a:off x="3338" y="1617"/>
              <a:ext cx="1201" cy="158"/>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B address</a:t>
              </a:r>
            </a:p>
          </p:txBody>
        </p:sp>
        <p:sp>
          <p:nvSpPr>
            <p:cNvPr id="186398" name="Text Box 29">
              <a:extLst>
                <a:ext uri="{FF2B5EF4-FFF2-40B4-BE49-F238E27FC236}">
                  <a16:creationId xmlns:a16="http://schemas.microsoft.com/office/drawing/2014/main" id="{9234F3D3-015D-04D5-6E48-629A58675837}"/>
                </a:ext>
              </a:extLst>
            </p:cNvPr>
            <p:cNvSpPr txBox="1">
              <a:spLocks noChangeArrowheads="1"/>
            </p:cNvSpPr>
            <p:nvPr/>
          </p:nvSpPr>
          <p:spPr bwMode="auto">
            <a:xfrm>
              <a:off x="3338" y="2328"/>
              <a:ext cx="1201" cy="16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C address</a:t>
              </a:r>
            </a:p>
          </p:txBody>
        </p:sp>
        <p:sp>
          <p:nvSpPr>
            <p:cNvPr id="186399" name="Text Box 30">
              <a:extLst>
                <a:ext uri="{FF2B5EF4-FFF2-40B4-BE49-F238E27FC236}">
                  <a16:creationId xmlns:a16="http://schemas.microsoft.com/office/drawing/2014/main" id="{A03AA34D-1D57-B863-0147-EB85F2B6D5D2}"/>
                </a:ext>
              </a:extLst>
            </p:cNvPr>
            <p:cNvSpPr txBox="1">
              <a:spLocks noChangeArrowheads="1"/>
            </p:cNvSpPr>
            <p:nvPr/>
          </p:nvSpPr>
          <p:spPr bwMode="auto">
            <a:xfrm>
              <a:off x="3328" y="3024"/>
              <a:ext cx="1201" cy="143"/>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D address</a:t>
              </a:r>
            </a:p>
          </p:txBody>
        </p:sp>
        <p:sp>
          <p:nvSpPr>
            <p:cNvPr id="186400" name="Text Box 31">
              <a:extLst>
                <a:ext uri="{FF2B5EF4-FFF2-40B4-BE49-F238E27FC236}">
                  <a16:creationId xmlns:a16="http://schemas.microsoft.com/office/drawing/2014/main" id="{4093CB64-D872-15A8-BD06-170D6D51EE70}"/>
                </a:ext>
              </a:extLst>
            </p:cNvPr>
            <p:cNvSpPr txBox="1">
              <a:spLocks noChangeArrowheads="1"/>
            </p:cNvSpPr>
            <p:nvPr/>
          </p:nvSpPr>
          <p:spPr bwMode="auto">
            <a:xfrm>
              <a:off x="1562" y="3586"/>
              <a:ext cx="1201" cy="157"/>
            </a:xfrm>
            <a:prstGeom prst="rect">
              <a:avLst/>
            </a:prstGeom>
            <a:solidFill>
              <a:srgbClr val="FFFFFF"/>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buClrTx/>
                <a:buSzPct val="60000"/>
                <a:buFontTx/>
                <a:buNone/>
              </a:pPr>
              <a:r>
                <a:rPr lang="en-US" altLang="en-US" sz="1000" b="1">
                  <a:solidFill>
                    <a:srgbClr val="000000"/>
                  </a:solidFill>
                </a:rPr>
                <a:t>Class E address</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20" name="Text Box 3">
            <a:extLst>
              <a:ext uri="{FF2B5EF4-FFF2-40B4-BE49-F238E27FC236}">
                <a16:creationId xmlns:a16="http://schemas.microsoft.com/office/drawing/2014/main" id="{577B1D47-BC82-DEEA-352D-6E481B8C15B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a:t>
            </a:r>
          </a:p>
        </p:txBody>
      </p:sp>
      <p:sp>
        <p:nvSpPr>
          <p:cNvPr id="188421" name="Text Box 4">
            <a:extLst>
              <a:ext uri="{FF2B5EF4-FFF2-40B4-BE49-F238E27FC236}">
                <a16:creationId xmlns:a16="http://schemas.microsoft.com/office/drawing/2014/main" id="{8A4792CB-358F-2ED2-5AB1-849EBD31A307}"/>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608013" indent="-6080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1pPr>
            <a:lvl2pPr marL="989013" indent="-531813">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2pPr>
            <a:lvl3pPr marL="1371600" indent="-457200">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1177925" algn="l"/>
                <a:tab pos="2092325" algn="l"/>
                <a:tab pos="3006725" algn="l"/>
                <a:tab pos="3921125" algn="l"/>
                <a:tab pos="4835525" algn="l"/>
                <a:tab pos="5749925" algn="l"/>
                <a:tab pos="6664325" algn="l"/>
                <a:tab pos="7578725" algn="l"/>
                <a:tab pos="8493125" algn="l"/>
                <a:tab pos="9407525" algn="l"/>
                <a:tab pos="10321925" algn="l"/>
              </a:tabLst>
              <a:defRPr>
                <a:solidFill>
                  <a:schemeClr val="bg1"/>
                </a:solidFill>
                <a:latin typeface="Tahoma" panose="020B0604030504040204" pitchFamily="34" charset="0"/>
                <a:ea typeface="Microsoft YaHei" panose="020B0503020204020204" pitchFamily="34" charset="-122"/>
              </a:defRPr>
            </a:lvl9pPr>
          </a:lstStyle>
          <a:p>
            <a:pPr marL="457200" indent="-457200">
              <a:spcBef>
                <a:spcPts val="700"/>
              </a:spcBef>
              <a:buClr>
                <a:srgbClr val="FF0000"/>
              </a:buClr>
              <a:buSzPct val="55000"/>
              <a:buFont typeface="Arial" panose="020B0604020202020204" pitchFamily="34" charset="0"/>
              <a:buChar char="•"/>
            </a:pPr>
            <a:r>
              <a:rPr lang="en-US" altLang="en-US" sz="2800" dirty="0">
                <a:solidFill>
                  <a:srgbClr val="000000"/>
                </a:solidFill>
              </a:rPr>
              <a:t>Given the IP address of a host, can we find its network address?</a:t>
            </a:r>
          </a:p>
          <a:p>
            <a:pPr lvl="1">
              <a:spcBef>
                <a:spcPts val="600"/>
              </a:spcBef>
              <a:buClr>
                <a:srgbClr val="3333CC"/>
              </a:buClr>
              <a:buSzPct val="50000"/>
              <a:buFont typeface="Wingdings" panose="05000000000000000000" pitchFamily="2" charset="2"/>
              <a:buChar char=""/>
            </a:pPr>
            <a:r>
              <a:rPr lang="en-US" altLang="en-US" sz="2400" dirty="0">
                <a:solidFill>
                  <a:srgbClr val="000000"/>
                </a:solidFill>
              </a:rPr>
              <a:t>“Masking” concept: AND the complete IP address with a “Mask”, result is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8" name="Text Box 3">
            <a:extLst>
              <a:ext uri="{FF2B5EF4-FFF2-40B4-BE49-F238E27FC236}">
                <a16:creationId xmlns:a16="http://schemas.microsoft.com/office/drawing/2014/main" id="{45874BD6-C16A-490D-64C3-B91F7B601C3A}"/>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concept</a:t>
            </a:r>
          </a:p>
        </p:txBody>
      </p:sp>
      <p:sp>
        <p:nvSpPr>
          <p:cNvPr id="190469" name="Text Box 4">
            <a:extLst>
              <a:ext uri="{FF2B5EF4-FFF2-40B4-BE49-F238E27FC236}">
                <a16:creationId xmlns:a16="http://schemas.microsoft.com/office/drawing/2014/main" id="{D780DD8C-CB5E-BCB5-46C7-5665DAC1F74E}"/>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If IP address is 134.45.78.2, network ID is 134.45</a:t>
            </a:r>
          </a:p>
        </p:txBody>
      </p:sp>
      <p:sp>
        <p:nvSpPr>
          <p:cNvPr id="190470" name="Text Box 5">
            <a:extLst>
              <a:ext uri="{FF2B5EF4-FFF2-40B4-BE49-F238E27FC236}">
                <a16:creationId xmlns:a16="http://schemas.microsoft.com/office/drawing/2014/main" id="{0F37D4F9-E7F5-5AA6-329B-7A7D090F852C}"/>
              </a:ext>
            </a:extLst>
          </p:cNvPr>
          <p:cNvSpPr txBox="1">
            <a:spLocks noChangeArrowheads="1"/>
          </p:cNvSpPr>
          <p:nvPr/>
        </p:nvSpPr>
        <p:spPr bwMode="auto">
          <a:xfrm>
            <a:off x="3124200" y="3886201"/>
            <a:ext cx="12954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An address in the block</a:t>
            </a:r>
          </a:p>
        </p:txBody>
      </p:sp>
      <p:sp>
        <p:nvSpPr>
          <p:cNvPr id="190471" name="Line 6">
            <a:extLst>
              <a:ext uri="{FF2B5EF4-FFF2-40B4-BE49-F238E27FC236}">
                <a16:creationId xmlns:a16="http://schemas.microsoft.com/office/drawing/2014/main" id="{5B899C40-08E4-2072-E26E-4F8F55E05BA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2" name="Text Box 7">
            <a:extLst>
              <a:ext uri="{FF2B5EF4-FFF2-40B4-BE49-F238E27FC236}">
                <a16:creationId xmlns:a16="http://schemas.microsoft.com/office/drawing/2014/main" id="{F930A9D3-1372-807C-5178-8BBA2BA5A1BC}"/>
              </a:ext>
            </a:extLst>
          </p:cNvPr>
          <p:cNvSpPr txBox="1">
            <a:spLocks noChangeArrowheads="1"/>
          </p:cNvSpPr>
          <p:nvPr/>
        </p:nvSpPr>
        <p:spPr bwMode="auto">
          <a:xfrm>
            <a:off x="5562600" y="48768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Mask</a:t>
            </a:r>
          </a:p>
        </p:txBody>
      </p:sp>
      <p:sp>
        <p:nvSpPr>
          <p:cNvPr id="190473" name="Line 8">
            <a:extLst>
              <a:ext uri="{FF2B5EF4-FFF2-40B4-BE49-F238E27FC236}">
                <a16:creationId xmlns:a16="http://schemas.microsoft.com/office/drawing/2014/main" id="{44D53965-D7D3-4895-06F2-F4D12309321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4" name="Text Box 9">
            <a:extLst>
              <a:ext uri="{FF2B5EF4-FFF2-40B4-BE49-F238E27FC236}">
                <a16:creationId xmlns:a16="http://schemas.microsoft.com/office/drawing/2014/main" id="{EB9B0C1E-D6C0-A2B2-118B-916AA5DBEEA6}"/>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0475" name="Line 10">
            <a:extLst>
              <a:ext uri="{FF2B5EF4-FFF2-40B4-BE49-F238E27FC236}">
                <a16:creationId xmlns:a16="http://schemas.microsoft.com/office/drawing/2014/main" id="{46C0C12A-AA18-9861-ECAD-88FAD605395E}"/>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0476" name="Text Box 11">
            <a:extLst>
              <a:ext uri="{FF2B5EF4-FFF2-40B4-BE49-F238E27FC236}">
                <a16:creationId xmlns:a16="http://schemas.microsoft.com/office/drawing/2014/main" id="{03FE1479-B977-FB43-4099-960D3EB9DF45}"/>
              </a:ext>
            </a:extLst>
          </p:cNvPr>
          <p:cNvSpPr txBox="1">
            <a:spLocks noChangeArrowheads="1"/>
          </p:cNvSpPr>
          <p:nvPr/>
        </p:nvSpPr>
        <p:spPr bwMode="auto">
          <a:xfrm>
            <a:off x="7696200" y="3810000"/>
            <a:ext cx="1295400" cy="1202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Network portion of the IP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Text Box 3">
            <a:extLst>
              <a:ext uri="{FF2B5EF4-FFF2-40B4-BE49-F238E27FC236}">
                <a16:creationId xmlns:a16="http://schemas.microsoft.com/office/drawing/2014/main" id="{97DA13A2-1CE6-BA76-68DF-461E87628D1D}"/>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a:t>
            </a:r>
          </a:p>
        </p:txBody>
      </p:sp>
      <p:sp>
        <p:nvSpPr>
          <p:cNvPr id="192517" name="Text Box 4">
            <a:extLst>
              <a:ext uri="{FF2B5EF4-FFF2-40B4-BE49-F238E27FC236}">
                <a16:creationId xmlns:a16="http://schemas.microsoft.com/office/drawing/2014/main" id="{444C3CF5-9729-9776-51A8-BDDF13B48BED}"/>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dirty="0">
                <a:solidFill>
                  <a:srgbClr val="000000"/>
                </a:solidFill>
              </a:rPr>
              <a:t>If IP address is 134.45.78.2, network ID is 134.45 (See next slide)</a:t>
            </a:r>
          </a:p>
        </p:txBody>
      </p:sp>
      <p:sp>
        <p:nvSpPr>
          <p:cNvPr id="192518" name="Text Box 5">
            <a:extLst>
              <a:ext uri="{FF2B5EF4-FFF2-40B4-BE49-F238E27FC236}">
                <a16:creationId xmlns:a16="http://schemas.microsoft.com/office/drawing/2014/main" id="{702D0020-0863-B94D-35DC-35BD483ED02E}"/>
              </a:ext>
            </a:extLst>
          </p:cNvPr>
          <p:cNvSpPr txBox="1">
            <a:spLocks noChangeArrowheads="1"/>
          </p:cNvSpPr>
          <p:nvPr/>
        </p:nvSpPr>
        <p:spPr bwMode="auto">
          <a:xfrm>
            <a:off x="2971800" y="38862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134.45.78.2</a:t>
            </a:r>
          </a:p>
        </p:txBody>
      </p:sp>
      <p:sp>
        <p:nvSpPr>
          <p:cNvPr id="192519" name="Line 6">
            <a:extLst>
              <a:ext uri="{FF2B5EF4-FFF2-40B4-BE49-F238E27FC236}">
                <a16:creationId xmlns:a16="http://schemas.microsoft.com/office/drawing/2014/main" id="{F16600C0-CC4E-7FAC-AB78-F063DC5A415E}"/>
              </a:ext>
            </a:extLst>
          </p:cNvPr>
          <p:cNvSpPr>
            <a:spLocks noChangeShapeType="1"/>
          </p:cNvSpPr>
          <p:nvPr/>
        </p:nvSpPr>
        <p:spPr bwMode="auto">
          <a:xfrm>
            <a:off x="4572000" y="43434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0" name="Text Box 7">
            <a:extLst>
              <a:ext uri="{FF2B5EF4-FFF2-40B4-BE49-F238E27FC236}">
                <a16:creationId xmlns:a16="http://schemas.microsoft.com/office/drawing/2014/main" id="{9F420971-5F69-E4AB-BC73-C6D203DD9578}"/>
              </a:ext>
            </a:extLst>
          </p:cNvPr>
          <p:cNvSpPr txBox="1">
            <a:spLocks noChangeArrowheads="1"/>
          </p:cNvSpPr>
          <p:nvPr/>
        </p:nvSpPr>
        <p:spPr bwMode="auto">
          <a:xfrm>
            <a:off x="5105400" y="4876800"/>
            <a:ext cx="1447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255.255.0.0</a:t>
            </a:r>
          </a:p>
        </p:txBody>
      </p:sp>
      <p:sp>
        <p:nvSpPr>
          <p:cNvPr id="192521" name="Line 8">
            <a:extLst>
              <a:ext uri="{FF2B5EF4-FFF2-40B4-BE49-F238E27FC236}">
                <a16:creationId xmlns:a16="http://schemas.microsoft.com/office/drawing/2014/main" id="{FD32C280-93F0-EB75-B2D8-A42EACCADFB2}"/>
              </a:ext>
            </a:extLst>
          </p:cNvPr>
          <p:cNvSpPr>
            <a:spLocks noChangeShapeType="1"/>
          </p:cNvSpPr>
          <p:nvPr/>
        </p:nvSpPr>
        <p:spPr bwMode="auto">
          <a:xfrm flipV="1">
            <a:off x="5867400" y="4341814"/>
            <a:ext cx="1588" cy="460375"/>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2" name="Text Box 9">
            <a:extLst>
              <a:ext uri="{FF2B5EF4-FFF2-40B4-BE49-F238E27FC236}">
                <a16:creationId xmlns:a16="http://schemas.microsoft.com/office/drawing/2014/main" id="{59208247-FCF3-BA50-E4EB-4B49740E8885}"/>
              </a:ext>
            </a:extLst>
          </p:cNvPr>
          <p:cNvSpPr txBox="1">
            <a:spLocks noChangeArrowheads="1"/>
          </p:cNvSpPr>
          <p:nvPr/>
        </p:nvSpPr>
        <p:spPr bwMode="auto">
          <a:xfrm>
            <a:off x="5410200" y="3886200"/>
            <a:ext cx="990600" cy="368300"/>
          </a:xfrm>
          <a:prstGeom prst="rect">
            <a:avLst/>
          </a:prstGeom>
          <a:solidFill>
            <a:srgbClr val="00E4A8"/>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lgn="ctr">
              <a:spcBef>
                <a:spcPts val="1125"/>
              </a:spcBef>
              <a:buClrTx/>
              <a:buSzPct val="60000"/>
            </a:pPr>
            <a:r>
              <a:rPr lang="en-US" altLang="en-US" b="1">
                <a:solidFill>
                  <a:srgbClr val="000000"/>
                </a:solidFill>
              </a:rPr>
              <a:t>AND</a:t>
            </a:r>
          </a:p>
        </p:txBody>
      </p:sp>
      <p:sp>
        <p:nvSpPr>
          <p:cNvPr id="192523" name="Line 10">
            <a:extLst>
              <a:ext uri="{FF2B5EF4-FFF2-40B4-BE49-F238E27FC236}">
                <a16:creationId xmlns:a16="http://schemas.microsoft.com/office/drawing/2014/main" id="{DA0FC8E4-61ED-B898-483F-8862E5A2E812}"/>
              </a:ext>
            </a:extLst>
          </p:cNvPr>
          <p:cNvSpPr>
            <a:spLocks noChangeShapeType="1"/>
          </p:cNvSpPr>
          <p:nvPr/>
        </p:nvSpPr>
        <p:spPr bwMode="auto">
          <a:xfrm>
            <a:off x="6781800" y="4267200"/>
            <a:ext cx="609600" cy="1588"/>
          </a:xfrm>
          <a:prstGeom prst="line">
            <a:avLst/>
          </a:prstGeom>
          <a:noFill/>
          <a:ln w="936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IN"/>
          </a:p>
        </p:txBody>
      </p:sp>
      <p:sp>
        <p:nvSpPr>
          <p:cNvPr id="192524" name="Text Box 11">
            <a:extLst>
              <a:ext uri="{FF2B5EF4-FFF2-40B4-BE49-F238E27FC236}">
                <a16:creationId xmlns:a16="http://schemas.microsoft.com/office/drawing/2014/main" id="{A30D9408-9F62-8F8A-F187-8528FA055546}"/>
              </a:ext>
            </a:extLst>
          </p:cNvPr>
          <p:cNvSpPr txBox="1">
            <a:spLocks noChangeArrowheads="1"/>
          </p:cNvSpPr>
          <p:nvPr/>
        </p:nvSpPr>
        <p:spPr bwMode="auto">
          <a:xfrm>
            <a:off x="7696200" y="4038600"/>
            <a:ext cx="1295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a:spcBef>
                <a:spcPts val="1125"/>
              </a:spcBef>
              <a:buClrTx/>
              <a:buSzPct val="60000"/>
            </a:pPr>
            <a:r>
              <a:rPr lang="en-US" altLang="en-US">
                <a:solidFill>
                  <a:srgbClr val="000000"/>
                </a:solidFill>
              </a:rPr>
              <a:t>134.45</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EE60-3C0D-8150-703F-B47BE02345DC}"/>
              </a:ext>
            </a:extLst>
          </p:cNvPr>
          <p:cNvSpPr>
            <a:spLocks noGrp="1"/>
          </p:cNvSpPr>
          <p:nvPr>
            <p:ph type="title"/>
          </p:nvPr>
        </p:nvSpPr>
        <p:spPr/>
        <p:txBody>
          <a:bodyPr/>
          <a:lstStyle/>
          <a:p>
            <a:r>
              <a:rPr lang="en-IN" dirty="0"/>
              <a:t>Calculation</a:t>
            </a:r>
          </a:p>
        </p:txBody>
      </p:sp>
      <p:sp>
        <p:nvSpPr>
          <p:cNvPr id="3" name="Content Placeholder 2">
            <a:extLst>
              <a:ext uri="{FF2B5EF4-FFF2-40B4-BE49-F238E27FC236}">
                <a16:creationId xmlns:a16="http://schemas.microsoft.com/office/drawing/2014/main" id="{1E6D4926-11DB-7797-1944-57958DDECB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02C50315-2FED-A4C7-005F-99A9287EEC78}"/>
              </a:ext>
            </a:extLst>
          </p:cNvPr>
          <p:cNvSpPr txBox="1"/>
          <p:nvPr/>
        </p:nvSpPr>
        <p:spPr>
          <a:xfrm>
            <a:off x="4439816" y="2348880"/>
            <a:ext cx="2304256" cy="523220"/>
          </a:xfrm>
          <a:prstGeom prst="rect">
            <a:avLst/>
          </a:prstGeom>
          <a:solidFill>
            <a:schemeClr val="accent6">
              <a:lumMod val="20000"/>
              <a:lumOff val="80000"/>
            </a:schemeClr>
          </a:solidFill>
        </p:spPr>
        <p:txBody>
          <a:bodyPr wrap="square" rtlCol="0">
            <a:spAutoFit/>
          </a:bodyPr>
          <a:lstStyle/>
          <a:p>
            <a:r>
              <a:rPr lang="en-IN" sz="2800" dirty="0"/>
              <a:t>134.45.78.2</a:t>
            </a:r>
            <a:endParaRPr lang="en-IN" dirty="0"/>
          </a:p>
        </p:txBody>
      </p:sp>
      <p:sp>
        <p:nvSpPr>
          <p:cNvPr id="5" name="TextBox 4">
            <a:extLst>
              <a:ext uri="{FF2B5EF4-FFF2-40B4-BE49-F238E27FC236}">
                <a16:creationId xmlns:a16="http://schemas.microsoft.com/office/drawing/2014/main" id="{0C98586A-985A-09FA-CB3C-AAF39B430569}"/>
              </a:ext>
            </a:extLst>
          </p:cNvPr>
          <p:cNvSpPr txBox="1"/>
          <p:nvPr/>
        </p:nvSpPr>
        <p:spPr>
          <a:xfrm>
            <a:off x="4439816" y="3645024"/>
            <a:ext cx="2304256" cy="523220"/>
          </a:xfrm>
          <a:prstGeom prst="rect">
            <a:avLst/>
          </a:prstGeom>
          <a:solidFill>
            <a:schemeClr val="accent6">
              <a:lumMod val="20000"/>
              <a:lumOff val="80000"/>
            </a:schemeClr>
          </a:solidFill>
        </p:spPr>
        <p:txBody>
          <a:bodyPr wrap="square" rtlCol="0">
            <a:spAutoFit/>
          </a:bodyPr>
          <a:lstStyle/>
          <a:p>
            <a:r>
              <a:rPr lang="en-IN" sz="2800" dirty="0"/>
              <a:t>255.255.0.0</a:t>
            </a:r>
            <a:endParaRPr lang="en-IN" dirty="0"/>
          </a:p>
        </p:txBody>
      </p:sp>
      <p:sp>
        <p:nvSpPr>
          <p:cNvPr id="6" name="TextBox 5">
            <a:extLst>
              <a:ext uri="{FF2B5EF4-FFF2-40B4-BE49-F238E27FC236}">
                <a16:creationId xmlns:a16="http://schemas.microsoft.com/office/drawing/2014/main" id="{FB784BF2-5AD4-B196-DCCB-C6BDE7A3E1A0}"/>
              </a:ext>
            </a:extLst>
          </p:cNvPr>
          <p:cNvSpPr txBox="1"/>
          <p:nvPr/>
        </p:nvSpPr>
        <p:spPr>
          <a:xfrm>
            <a:off x="3287688" y="3068960"/>
            <a:ext cx="1296144" cy="400110"/>
          </a:xfrm>
          <a:prstGeom prst="rect">
            <a:avLst/>
          </a:prstGeom>
          <a:solidFill>
            <a:schemeClr val="accent2">
              <a:lumMod val="60000"/>
              <a:lumOff val="40000"/>
            </a:schemeClr>
          </a:solidFill>
        </p:spPr>
        <p:txBody>
          <a:bodyPr wrap="square" rtlCol="0">
            <a:spAutoFit/>
          </a:bodyPr>
          <a:lstStyle/>
          <a:p>
            <a:pPr algn="ctr"/>
            <a:r>
              <a:rPr lang="en-IN" sz="2000" dirty="0"/>
              <a:t>AND</a:t>
            </a:r>
            <a:endParaRPr lang="en-IN" dirty="0"/>
          </a:p>
        </p:txBody>
      </p:sp>
      <p:sp>
        <p:nvSpPr>
          <p:cNvPr id="7" name="TextBox 6">
            <a:extLst>
              <a:ext uri="{FF2B5EF4-FFF2-40B4-BE49-F238E27FC236}">
                <a16:creationId xmlns:a16="http://schemas.microsoft.com/office/drawing/2014/main" id="{ACE3C158-19F4-E375-FC2A-DBB1D86AD2AE}"/>
              </a:ext>
            </a:extLst>
          </p:cNvPr>
          <p:cNvSpPr txBox="1"/>
          <p:nvPr/>
        </p:nvSpPr>
        <p:spPr>
          <a:xfrm>
            <a:off x="4439816" y="4679558"/>
            <a:ext cx="2304256" cy="523220"/>
          </a:xfrm>
          <a:prstGeom prst="rect">
            <a:avLst/>
          </a:prstGeom>
          <a:solidFill>
            <a:srgbClr val="FFFF00"/>
          </a:solidFill>
        </p:spPr>
        <p:txBody>
          <a:bodyPr wrap="square" rtlCol="0">
            <a:spAutoFit/>
          </a:bodyPr>
          <a:lstStyle/>
          <a:p>
            <a:r>
              <a:rPr lang="en-IN" sz="2800" dirty="0"/>
              <a:t>134.45.0.0</a:t>
            </a:r>
            <a:endParaRPr lang="en-IN" dirty="0"/>
          </a:p>
        </p:txBody>
      </p:sp>
      <p:sp>
        <p:nvSpPr>
          <p:cNvPr id="8" name="Callout: Line with Border and Accent Bar 7">
            <a:extLst>
              <a:ext uri="{FF2B5EF4-FFF2-40B4-BE49-F238E27FC236}">
                <a16:creationId xmlns:a16="http://schemas.microsoft.com/office/drawing/2014/main" id="{563E7C02-5664-C835-D8A7-5F26C3342124}"/>
              </a:ext>
            </a:extLst>
          </p:cNvPr>
          <p:cNvSpPr/>
          <p:nvPr/>
        </p:nvSpPr>
        <p:spPr>
          <a:xfrm>
            <a:off x="7464152" y="1455501"/>
            <a:ext cx="2304256" cy="677355"/>
          </a:xfrm>
          <a:prstGeom prst="accentBorderCallout1">
            <a:avLst>
              <a:gd name="adj1" fmla="val 18750"/>
              <a:gd name="adj2" fmla="val -8333"/>
              <a:gd name="adj3" fmla="val 176705"/>
              <a:gd name="adj4" fmla="val -388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address whose network ID we want</a:t>
            </a:r>
          </a:p>
        </p:txBody>
      </p:sp>
      <p:sp>
        <p:nvSpPr>
          <p:cNvPr id="9" name="Callout: Line with Border and Accent Bar 8">
            <a:extLst>
              <a:ext uri="{FF2B5EF4-FFF2-40B4-BE49-F238E27FC236}">
                <a16:creationId xmlns:a16="http://schemas.microsoft.com/office/drawing/2014/main" id="{D2639D0C-2802-348A-8882-1F03E08FFD63}"/>
              </a:ext>
            </a:extLst>
          </p:cNvPr>
          <p:cNvSpPr/>
          <p:nvPr/>
        </p:nvSpPr>
        <p:spPr>
          <a:xfrm>
            <a:off x="7608170" y="2730282"/>
            <a:ext cx="2304256" cy="1058758"/>
          </a:xfrm>
          <a:prstGeom prst="accentBorderCallout1">
            <a:avLst>
              <a:gd name="adj1" fmla="val 18750"/>
              <a:gd name="adj2" fmla="val -8333"/>
              <a:gd name="adj3" fmla="val 108245"/>
              <a:gd name="adj4" fmla="val -33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Default mask for class B (since the address above is from class B)</a:t>
            </a:r>
          </a:p>
        </p:txBody>
      </p:sp>
      <p:sp>
        <p:nvSpPr>
          <p:cNvPr id="10" name="Callout: Line with Border and Accent Bar 9">
            <a:extLst>
              <a:ext uri="{FF2B5EF4-FFF2-40B4-BE49-F238E27FC236}">
                <a16:creationId xmlns:a16="http://schemas.microsoft.com/office/drawing/2014/main" id="{98CEEE0C-DB68-6C69-941B-E7ED984C4F78}"/>
              </a:ext>
            </a:extLst>
          </p:cNvPr>
          <p:cNvSpPr/>
          <p:nvPr/>
        </p:nvSpPr>
        <p:spPr>
          <a:xfrm>
            <a:off x="7608170" y="4293653"/>
            <a:ext cx="2304256" cy="1058758"/>
          </a:xfrm>
          <a:prstGeom prst="accentBorderCallout1">
            <a:avLst>
              <a:gd name="adj1" fmla="val 18750"/>
              <a:gd name="adj2" fmla="val -8333"/>
              <a:gd name="adj3" fmla="val 65062"/>
              <a:gd name="adj4" fmla="val -35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Network ID for the address</a:t>
            </a:r>
          </a:p>
        </p:txBody>
      </p:sp>
    </p:spTree>
    <p:extLst>
      <p:ext uri="{BB962C8B-B14F-4D97-AF65-F5344CB8AC3E}">
        <p14:creationId xmlns:p14="http://schemas.microsoft.com/office/powerpoint/2010/main" val="2809629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D087-8C2D-D2B4-B442-5FB01209DDCC}"/>
              </a:ext>
            </a:extLst>
          </p:cNvPr>
          <p:cNvSpPr>
            <a:spLocks noGrp="1"/>
          </p:cNvSpPr>
          <p:nvPr>
            <p:ph type="title"/>
          </p:nvPr>
        </p:nvSpPr>
        <p:spPr/>
        <p:txBody>
          <a:bodyPr/>
          <a:lstStyle/>
          <a:p>
            <a:r>
              <a:rPr lang="en-IN" dirty="0"/>
              <a:t>Default Mask</a:t>
            </a:r>
          </a:p>
        </p:txBody>
      </p:sp>
      <p:sp>
        <p:nvSpPr>
          <p:cNvPr id="3" name="Content Placeholder 2">
            <a:extLst>
              <a:ext uri="{FF2B5EF4-FFF2-40B4-BE49-F238E27FC236}">
                <a16:creationId xmlns:a16="http://schemas.microsoft.com/office/drawing/2014/main" id="{38CED634-98B3-D6B3-4C8D-8894B202E0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E1EFA3-F298-3D67-ED3F-DDC9CF87D0D8}"/>
              </a:ext>
            </a:extLst>
          </p:cNvPr>
          <p:cNvPicPr>
            <a:picLocks noChangeAspect="1"/>
          </p:cNvPicPr>
          <p:nvPr/>
        </p:nvPicPr>
        <p:blipFill>
          <a:blip r:embed="rId2"/>
          <a:stretch>
            <a:fillRect/>
          </a:stretch>
        </p:blipFill>
        <p:spPr>
          <a:xfrm>
            <a:off x="2468141" y="1628801"/>
            <a:ext cx="7255718" cy="4409877"/>
          </a:xfrm>
          <a:prstGeom prst="rect">
            <a:avLst/>
          </a:prstGeom>
        </p:spPr>
      </p:pic>
    </p:spTree>
    <p:extLst>
      <p:ext uri="{BB962C8B-B14F-4D97-AF65-F5344CB8AC3E}">
        <p14:creationId xmlns:p14="http://schemas.microsoft.com/office/powerpoint/2010/main" val="10319631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Text Box 3">
            <a:extLst>
              <a:ext uri="{FF2B5EF4-FFF2-40B4-BE49-F238E27FC236}">
                <a16:creationId xmlns:a16="http://schemas.microsoft.com/office/drawing/2014/main" id="{18C4EC9A-1C45-CC88-0F0B-1B4ABFF6CD21}"/>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Default Masks</a:t>
            </a:r>
          </a:p>
        </p:txBody>
      </p:sp>
      <p:graphicFrame>
        <p:nvGraphicFramePr>
          <p:cNvPr id="99332" name="Group 4">
            <a:extLst>
              <a:ext uri="{FF2B5EF4-FFF2-40B4-BE49-F238E27FC236}">
                <a16:creationId xmlns:a16="http://schemas.microsoft.com/office/drawing/2014/main" id="{420558D5-FD72-4B42-892E-5A9FB44F99D9}"/>
              </a:ext>
            </a:extLst>
          </p:cNvPr>
          <p:cNvGraphicFramePr>
            <a:graphicFrameLocks noGrp="1"/>
          </p:cNvGraphicFramePr>
          <p:nvPr/>
        </p:nvGraphicFramePr>
        <p:xfrm>
          <a:off x="2706689" y="2017714"/>
          <a:ext cx="7773987" cy="4114801"/>
        </p:xfrm>
        <a:graphic>
          <a:graphicData uri="http://schemas.openxmlformats.org/drawingml/2006/table">
            <a:tbl>
              <a:tblPr/>
              <a:tblGrid>
                <a:gridCol w="1331912">
                  <a:extLst>
                    <a:ext uri="{9D8B030D-6E8A-4147-A177-3AD203B41FA5}">
                      <a16:colId xmlns:a16="http://schemas.microsoft.com/office/drawing/2014/main" val="2881544331"/>
                    </a:ext>
                  </a:extLst>
                </a:gridCol>
                <a:gridCol w="3851275">
                  <a:extLst>
                    <a:ext uri="{9D8B030D-6E8A-4147-A177-3AD203B41FA5}">
                      <a16:colId xmlns:a16="http://schemas.microsoft.com/office/drawing/2014/main" val="419392430"/>
                    </a:ext>
                  </a:extLst>
                </a:gridCol>
                <a:gridCol w="2590800">
                  <a:extLst>
                    <a:ext uri="{9D8B030D-6E8A-4147-A177-3AD203B41FA5}">
                      <a16:colId xmlns:a16="http://schemas.microsoft.com/office/drawing/2014/main" val="2286977511"/>
                    </a:ext>
                  </a:extLst>
                </a:gridCol>
              </a:tblGrid>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Class</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Binary</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Mask in dotted-decimal</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1368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57804841"/>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A</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255.0.0.0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18140463"/>
                  </a:ext>
                </a:extLst>
              </a:tr>
              <a:tr h="1027113">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B</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11111111 11111111 00000000 00000000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255.255.0.0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576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9216955"/>
                  </a:ext>
                </a:extLst>
              </a:tr>
              <a:tr h="1033462">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C</a:t>
                      </a:r>
                    </a:p>
                  </a:txBody>
                  <a:tcPr marL="90000" marR="90000" horzOverflow="overflow">
                    <a:lnL w="1368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11111111 11111111</a:t>
                      </a:r>
                    </a:p>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11111111 00000000</a:t>
                      </a:r>
                    </a:p>
                  </a:txBody>
                  <a:tcPr marL="90000" marR="90000" horzOverflow="overflow">
                    <a:lnL w="5760" cap="flat" cmpd="sng" algn="ctr">
                      <a:solidFill>
                        <a:srgbClr val="000000"/>
                      </a:solidFill>
                      <a:prstDash val="solid"/>
                      <a:round/>
                      <a:headEnd type="none" w="med" len="med"/>
                      <a:tailEnd type="none" w="med" len="med"/>
                    </a:lnL>
                    <a:lnR w="576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8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Tahoma" panose="020B0604030504040204" pitchFamily="34" charset="0"/>
                          <a:ea typeface="Microsoft YaHei" panose="020B0503020204020204" pitchFamily="34" charset="-122"/>
                        </a:defRPr>
                      </a:lvl1pPr>
                      <a:lvl2pPr>
                        <a:spcBef>
                          <a:spcPts val="7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ahoma" panose="020B0604030504040204" pitchFamily="34" charset="0"/>
                          <a:ea typeface="Microsoft YaHei" panose="020B0503020204020204" pitchFamily="34" charset="-122"/>
                        </a:defRPr>
                      </a:lvl2pPr>
                      <a:lvl3pPr>
                        <a:spcBef>
                          <a:spcPts val="6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Tahoma" panose="020B0604030504040204" pitchFamily="34" charset="0"/>
                          <a:ea typeface="Microsoft YaHei" panose="020B0503020204020204" pitchFamily="34" charset="-122"/>
                        </a:defRPr>
                      </a:lvl3pPr>
                      <a:lvl4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4pPr>
                      <a:lvl5pP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Tahoma" panose="020B0604030504040204" pitchFamily="34" charset="0"/>
                          <a:ea typeface="Microsoft YaHei" panose="020B0503020204020204" pitchFamily="34" charset="-122"/>
                        </a:defRPr>
                      </a:lvl9pPr>
                    </a:lstStyle>
                    <a:p>
                      <a:pPr marL="0" marR="0" lvl="0" indent="0" algn="l" defTabSz="449263" rtl="0" eaLnBrk="1" fontAlgn="base" latinLnBrk="0" hangingPunct="1">
                        <a:lnSpc>
                          <a:spcPct val="101000"/>
                        </a:lnSpc>
                        <a:spcBef>
                          <a:spcPts val="700"/>
                        </a:spcBef>
                        <a:spcAft>
                          <a:spcPct val="0"/>
                        </a:spcAft>
                        <a:buClrTx/>
                        <a:buSzPct val="6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kumimoji="0" lang="en-US" altLang="en-US" sz="2800" b="0" i="0" u="none" strike="noStrike" cap="none" normalizeH="0" baseline="0">
                          <a:ln>
                            <a:noFill/>
                          </a:ln>
                          <a:solidFill>
                            <a:srgbClr val="000000"/>
                          </a:solidFill>
                          <a:effectLst/>
                          <a:latin typeface="Tahoma" panose="020B0604030504040204" pitchFamily="34" charset="0"/>
                          <a:ea typeface="Microsoft YaHei" panose="020B0503020204020204" pitchFamily="34" charset="-122"/>
                        </a:rPr>
                        <a:t>255.255.255.0</a:t>
                      </a:r>
                    </a:p>
                  </a:txBody>
                  <a:tcPr marL="90000" marR="90000" horzOverflow="overflow">
                    <a:lnL w="5760" cap="flat" cmpd="sng" algn="ctr">
                      <a:solidFill>
                        <a:srgbClr val="000000"/>
                      </a:solidFill>
                      <a:prstDash val="solid"/>
                      <a:round/>
                      <a:headEnd type="none" w="med" len="med"/>
                      <a:tailEnd type="none" w="med" len="med"/>
                    </a:lnL>
                    <a:lnR w="13680" cap="flat" cmpd="sng" algn="ctr">
                      <a:solidFill>
                        <a:srgbClr val="000000"/>
                      </a:solidFill>
                      <a:prstDash val="solid"/>
                      <a:round/>
                      <a:headEnd type="none" w="med" len="med"/>
                      <a:tailEnd type="none" w="med" len="med"/>
                    </a:lnR>
                    <a:lnT w="5760" cap="flat" cmpd="sng" algn="ctr">
                      <a:solidFill>
                        <a:srgbClr val="000000"/>
                      </a:solidFill>
                      <a:prstDash val="solid"/>
                      <a:round/>
                      <a:headEnd type="none" w="med" len="med"/>
                      <a:tailEnd type="none" w="med" len="med"/>
                    </a:lnT>
                    <a:lnB w="1368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1376654"/>
                  </a:ext>
                </a:extLst>
              </a:tr>
            </a:tbl>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146A-C9A9-6AD7-A075-4951587838AE}"/>
              </a:ext>
            </a:extLst>
          </p:cNvPr>
          <p:cNvSpPr>
            <a:spLocks noGrp="1"/>
          </p:cNvSpPr>
          <p:nvPr>
            <p:ph type="title"/>
          </p:nvPr>
        </p:nvSpPr>
        <p:spPr/>
        <p:txBody>
          <a:bodyPr/>
          <a:lstStyle/>
          <a:p>
            <a:r>
              <a:rPr lang="en-IN" dirty="0"/>
              <a:t>Scale and Network Types</a:t>
            </a:r>
          </a:p>
        </p:txBody>
      </p:sp>
      <p:sp>
        <p:nvSpPr>
          <p:cNvPr id="3" name="Content Placeholder 2">
            <a:extLst>
              <a:ext uri="{FF2B5EF4-FFF2-40B4-BE49-F238E27FC236}">
                <a16:creationId xmlns:a16="http://schemas.microsoft.com/office/drawing/2014/main" id="{12858938-4C3C-A1C2-7DD1-A8B05ABA7F5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F8B4FA0-482E-E8C8-F0DE-DEB3AFEC5888}"/>
              </a:ext>
            </a:extLst>
          </p:cNvPr>
          <p:cNvPicPr>
            <a:picLocks noChangeAspect="1"/>
          </p:cNvPicPr>
          <p:nvPr/>
        </p:nvPicPr>
        <p:blipFill>
          <a:blip r:embed="rId2"/>
          <a:stretch>
            <a:fillRect/>
          </a:stretch>
        </p:blipFill>
        <p:spPr>
          <a:xfrm>
            <a:off x="2054237" y="2044490"/>
            <a:ext cx="5990428" cy="3913607"/>
          </a:xfrm>
          <a:prstGeom prst="rect">
            <a:avLst/>
          </a:prstGeom>
        </p:spPr>
      </p:pic>
    </p:spTree>
    <p:extLst>
      <p:ext uri="{BB962C8B-B14F-4D97-AF65-F5344CB8AC3E}">
        <p14:creationId xmlns:p14="http://schemas.microsoft.com/office/powerpoint/2010/main" val="1262074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Text Box 3">
            <a:extLst>
              <a:ext uri="{FF2B5EF4-FFF2-40B4-BE49-F238E27FC236}">
                <a16:creationId xmlns:a16="http://schemas.microsoft.com/office/drawing/2014/main" id="{6B8C3136-49E2-8A16-4CD4-2C3838570405}"/>
              </a:ext>
            </a:extLst>
          </p:cNvPr>
          <p:cNvSpPr txBox="1">
            <a:spLocks noChangeArrowheads="1"/>
          </p:cNvSpPr>
          <p:nvPr/>
        </p:nvSpPr>
        <p:spPr bwMode="auto">
          <a:xfrm>
            <a:off x="2674939" y="214314"/>
            <a:ext cx="7793037" cy="146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Tahoma" panose="020B0604030504040204" pitchFamily="34" charset="0"/>
                <a:ea typeface="Microsoft YaHei" panose="020B0503020204020204" pitchFamily="34" charset="-122"/>
              </a:defRPr>
            </a:lvl9pPr>
          </a:lstStyle>
          <a:p>
            <a:pPr eaLnBrk="1" hangingPunct="1">
              <a:buClrTx/>
              <a:buFontTx/>
              <a:buNone/>
            </a:pPr>
            <a:r>
              <a:rPr lang="en-US" altLang="en-US" sz="4400">
                <a:solidFill>
                  <a:srgbClr val="333399"/>
                </a:solidFill>
              </a:rPr>
              <a:t>Masking Examples</a:t>
            </a:r>
          </a:p>
        </p:txBody>
      </p:sp>
      <p:sp>
        <p:nvSpPr>
          <p:cNvPr id="196613" name="Text Box 4">
            <a:extLst>
              <a:ext uri="{FF2B5EF4-FFF2-40B4-BE49-F238E27FC236}">
                <a16:creationId xmlns:a16="http://schemas.microsoft.com/office/drawing/2014/main" id="{C273F75A-23D8-C5E6-D2DE-BD55DB7E4E83}"/>
              </a:ext>
            </a:extLst>
          </p:cNvPr>
          <p:cNvSpPr txBox="1">
            <a:spLocks noChangeArrowheads="1"/>
          </p:cNvSpPr>
          <p:nvPr/>
        </p:nvSpPr>
        <p:spPr bwMode="auto">
          <a:xfrm>
            <a:off x="2706688" y="2017713"/>
            <a:ext cx="7772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1313" indent="-341313">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1pPr>
            <a:lvl2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2pPr>
            <a:lvl3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3pPr>
            <a:lvl4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4pPr>
            <a:lvl5pP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Tahoma" panose="020B0604030504040204" pitchFamily="34" charset="0"/>
                <a:ea typeface="Microsoft YaHei" panose="020B0503020204020204" pitchFamily="34" charset="-122"/>
              </a:defRPr>
            </a:lvl9pPr>
          </a:lstStyle>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23.56.7.91, find the network address.</a:t>
            </a:r>
          </a:p>
          <a:p>
            <a:pPr>
              <a:spcBef>
                <a:spcPts val="800"/>
              </a:spcBef>
              <a:buClr>
                <a:srgbClr val="3333CC"/>
              </a:buClr>
              <a:buSzPct val="60000"/>
              <a:buFont typeface="Wingdings" panose="05000000000000000000" pitchFamily="2" charset="2"/>
              <a:buChar char=""/>
            </a:pPr>
            <a:r>
              <a:rPr lang="en-US" altLang="en-US" sz="3200">
                <a:solidFill>
                  <a:srgbClr val="000000"/>
                </a:solidFill>
              </a:rPr>
              <a:t>Given an IP address of 132.6.17.85, find the network address.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25F7-08DF-2A4C-C498-983C9CFA0481}"/>
              </a:ext>
            </a:extLst>
          </p:cNvPr>
          <p:cNvSpPr>
            <a:spLocks noGrp="1"/>
          </p:cNvSpPr>
          <p:nvPr>
            <p:ph type="title"/>
          </p:nvPr>
        </p:nvSpPr>
        <p:spPr/>
        <p:txBody>
          <a:bodyPr/>
          <a:lstStyle/>
          <a:p>
            <a:r>
              <a:rPr lang="en-IN" dirty="0"/>
              <a:t>Private/Local/Internal IP Addresses</a:t>
            </a:r>
          </a:p>
        </p:txBody>
      </p:sp>
      <p:sp>
        <p:nvSpPr>
          <p:cNvPr id="3" name="Content Placeholder 2">
            <a:extLst>
              <a:ext uri="{FF2B5EF4-FFF2-40B4-BE49-F238E27FC236}">
                <a16:creationId xmlns:a16="http://schemas.microsoft.com/office/drawing/2014/main" id="{FD9E05D6-A989-A9E8-F913-864DC4D718C8}"/>
              </a:ext>
            </a:extLst>
          </p:cNvPr>
          <p:cNvSpPr>
            <a:spLocks noGrp="1"/>
          </p:cNvSpPr>
          <p:nvPr>
            <p:ph idx="1"/>
          </p:nvPr>
        </p:nvSpPr>
        <p:spPr/>
        <p:txBody>
          <a:bodyPr/>
          <a:lstStyle/>
          <a:p>
            <a:r>
              <a:rPr lang="en-IN" dirty="0"/>
              <a:t>The following ranges of IP addresses are reserved as </a:t>
            </a:r>
            <a:r>
              <a:rPr lang="en-IN" b="1" dirty="0"/>
              <a:t>private/local/internal IP addresses</a:t>
            </a:r>
            <a:r>
              <a:rPr lang="en-IN" dirty="0"/>
              <a:t>, and they cannot be assigned to a computer on the Internet as a </a:t>
            </a:r>
            <a:r>
              <a:rPr lang="en-IN" b="1" dirty="0"/>
              <a:t>public/external IP address</a:t>
            </a:r>
            <a:endParaRPr lang="en-IN" dirty="0"/>
          </a:p>
          <a:p>
            <a:r>
              <a:rPr lang="en-US" b="1" dirty="0"/>
              <a:t>Class A</a:t>
            </a:r>
            <a:r>
              <a:rPr lang="en-US" dirty="0"/>
              <a:t>: 10.0.0.0 to 10.255.255.255</a:t>
            </a:r>
          </a:p>
          <a:p>
            <a:r>
              <a:rPr lang="en-US" b="1" dirty="0"/>
              <a:t>Class B</a:t>
            </a:r>
            <a:r>
              <a:rPr lang="en-US" dirty="0"/>
              <a:t>: 172.16.0.0 to 172.31.255.255</a:t>
            </a:r>
          </a:p>
          <a:p>
            <a:r>
              <a:rPr lang="en-US" b="1" dirty="0"/>
              <a:t>Class C</a:t>
            </a:r>
            <a:r>
              <a:rPr lang="en-US" dirty="0"/>
              <a:t>: 192.168.0.0 to 192.168.255.255</a:t>
            </a:r>
            <a:endParaRPr lang="en-IN" dirty="0"/>
          </a:p>
        </p:txBody>
      </p:sp>
    </p:spTree>
    <p:extLst>
      <p:ext uri="{BB962C8B-B14F-4D97-AF65-F5344CB8AC3E}">
        <p14:creationId xmlns:p14="http://schemas.microsoft.com/office/powerpoint/2010/main" val="2548926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D95980-444A-E3DE-2437-C0E6CDF14D55}"/>
              </a:ext>
            </a:extLst>
          </p:cNvPr>
          <p:cNvSpPr>
            <a:spLocks noGrp="1"/>
          </p:cNvSpPr>
          <p:nvPr>
            <p:ph type="title"/>
          </p:nvPr>
        </p:nvSpPr>
        <p:spPr/>
        <p:txBody>
          <a:bodyPr/>
          <a:lstStyle/>
          <a:p>
            <a:r>
              <a:rPr lang="en-IN" dirty="0"/>
              <a:t>Session 8-10: Network Devices – Hub, Switch, and Router</a:t>
            </a:r>
          </a:p>
        </p:txBody>
      </p:sp>
      <p:sp>
        <p:nvSpPr>
          <p:cNvPr id="5" name="Text Placeholder 4">
            <a:extLst>
              <a:ext uri="{FF2B5EF4-FFF2-40B4-BE49-F238E27FC236}">
                <a16:creationId xmlns:a16="http://schemas.microsoft.com/office/drawing/2014/main" id="{E14016E9-2333-8614-2927-ACFEAB2BB21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64202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7CED-45DF-CC27-5FA0-CE5F145D44A3}"/>
              </a:ext>
            </a:extLst>
          </p:cNvPr>
          <p:cNvSpPr>
            <a:spLocks noGrp="1"/>
          </p:cNvSpPr>
          <p:nvPr>
            <p:ph type="title"/>
          </p:nvPr>
        </p:nvSpPr>
        <p:spPr/>
        <p:txBody>
          <a:bodyPr/>
          <a:lstStyle/>
          <a:p>
            <a:r>
              <a:rPr lang="en-IN" dirty="0"/>
              <a:t>Networking devices</a:t>
            </a:r>
          </a:p>
        </p:txBody>
      </p:sp>
      <p:sp>
        <p:nvSpPr>
          <p:cNvPr id="3" name="Content Placeholder 2">
            <a:extLst>
              <a:ext uri="{FF2B5EF4-FFF2-40B4-BE49-F238E27FC236}">
                <a16:creationId xmlns:a16="http://schemas.microsoft.com/office/drawing/2014/main" id="{CE2FCF3B-FC73-3F5C-753D-5956CC25C200}"/>
              </a:ext>
            </a:extLst>
          </p:cNvPr>
          <p:cNvSpPr>
            <a:spLocks noGrp="1"/>
          </p:cNvSpPr>
          <p:nvPr>
            <p:ph idx="1"/>
          </p:nvPr>
        </p:nvSpPr>
        <p:spPr/>
        <p:txBody>
          <a:bodyPr/>
          <a:lstStyle/>
          <a:p>
            <a:r>
              <a:rPr lang="en-IN" dirty="0"/>
              <a:t>Inside a network</a:t>
            </a:r>
          </a:p>
          <a:p>
            <a:pPr lvl="1"/>
            <a:r>
              <a:rPr lang="en-IN" b="1" dirty="0"/>
              <a:t>Hub</a:t>
            </a:r>
            <a:r>
              <a:rPr lang="en-IN" dirty="0"/>
              <a:t>: Older device</a:t>
            </a:r>
          </a:p>
          <a:p>
            <a:pPr lvl="1"/>
            <a:r>
              <a:rPr lang="en-IN" b="1" dirty="0"/>
              <a:t>Switch</a:t>
            </a:r>
            <a:r>
              <a:rPr lang="en-IN" dirty="0"/>
              <a:t>: Modern device</a:t>
            </a:r>
          </a:p>
          <a:p>
            <a:r>
              <a:rPr lang="en-IN" dirty="0"/>
              <a:t>To connect different networks</a:t>
            </a:r>
          </a:p>
          <a:p>
            <a:pPr lvl="1"/>
            <a:r>
              <a:rPr lang="en-IN" b="1" dirty="0"/>
              <a:t>Router</a:t>
            </a:r>
          </a:p>
        </p:txBody>
      </p:sp>
    </p:spTree>
    <p:extLst>
      <p:ext uri="{BB962C8B-B14F-4D97-AF65-F5344CB8AC3E}">
        <p14:creationId xmlns:p14="http://schemas.microsoft.com/office/powerpoint/2010/main" val="32077296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Earlier, </a:t>
            </a:r>
            <a:r>
              <a:rPr lang="en-US" b="1" dirty="0"/>
              <a:t>hubs</a:t>
            </a:r>
            <a:r>
              <a:rPr lang="en-US" dirty="0"/>
              <a:t> were used as connection devices in Ethernet</a:t>
            </a:r>
          </a:p>
          <a:p>
            <a:r>
              <a:rPr lang="en-US" dirty="0"/>
              <a:t>Hub is a dumb device, works only at the physical layer (Layer 1). </a:t>
            </a:r>
          </a:p>
          <a:p>
            <a:r>
              <a:rPr lang="en-US" dirty="0"/>
              <a:t>So, it does not know about MAC addresses, and hence floods out all the ports.</a:t>
            </a:r>
          </a:p>
          <a:p>
            <a:r>
              <a:rPr lang="en-US" dirty="0"/>
              <a:t>Hub operates only in half duplex mode</a:t>
            </a:r>
          </a:p>
          <a:p>
            <a:pPr lvl="1"/>
            <a:r>
              <a:rPr lang="en-US" dirty="0"/>
              <a:t>Attached hosts cannot send and receive data at the same time – they can perform only one of the tasks</a:t>
            </a:r>
          </a:p>
          <a:p>
            <a:pPr lvl="1"/>
            <a:r>
              <a:rPr lang="en-US" dirty="0"/>
              <a:t>All devices in a hub share the same </a:t>
            </a:r>
            <a:r>
              <a:rPr lang="en-US" b="1" dirty="0"/>
              <a:t>collision domain</a:t>
            </a:r>
            <a:r>
              <a:rPr lang="en-US" dirty="0"/>
              <a:t> – If two or more devices transmit at the same time, collisions will occur, leading to CSMA/CD</a:t>
            </a:r>
          </a:p>
        </p:txBody>
      </p:sp>
    </p:spTree>
    <p:extLst>
      <p:ext uri="{BB962C8B-B14F-4D97-AF65-F5344CB8AC3E}">
        <p14:creationId xmlns:p14="http://schemas.microsoft.com/office/powerpoint/2010/main" val="1298143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49FDE-220D-4CE6-8542-46FF5879F18F}"/>
              </a:ext>
            </a:extLst>
          </p:cNvPr>
          <p:cNvSpPr>
            <a:spLocks noGrp="1"/>
          </p:cNvSpPr>
          <p:nvPr>
            <p:ph type="title"/>
          </p:nvPr>
        </p:nvSpPr>
        <p:spPr/>
        <p:txBody>
          <a:bodyPr/>
          <a:lstStyle/>
          <a:p>
            <a:r>
              <a:rPr lang="en-IN" dirty="0"/>
              <a:t>Collision domain concept</a:t>
            </a:r>
          </a:p>
        </p:txBody>
      </p:sp>
      <p:sp>
        <p:nvSpPr>
          <p:cNvPr id="5" name="Content Placeholder 4">
            <a:extLst>
              <a:ext uri="{FF2B5EF4-FFF2-40B4-BE49-F238E27FC236}">
                <a16:creationId xmlns:a16="http://schemas.microsoft.com/office/drawing/2014/main" id="{5B66CE6E-6219-730F-ADE0-B08589F5E37C}"/>
              </a:ext>
            </a:extLst>
          </p:cNvPr>
          <p:cNvSpPr>
            <a:spLocks noGrp="1"/>
          </p:cNvSpPr>
          <p:nvPr>
            <p:ph idx="1"/>
          </p:nvPr>
        </p:nvSpPr>
        <p:spPr/>
        <p:txBody>
          <a:bodyPr>
            <a:normAutofit/>
          </a:bodyPr>
          <a:lstStyle/>
          <a:p>
            <a:pPr algn="l"/>
            <a:r>
              <a:rPr lang="en-US" sz="2000" b="0" i="0" u="none" strike="noStrike" baseline="0" dirty="0"/>
              <a:t>All devices that use the same physical media and listen to each frame are considered to be in the same </a:t>
            </a:r>
            <a:r>
              <a:rPr lang="en-US" sz="2000" b="1" i="0" u="none" strike="noStrike" baseline="0" dirty="0"/>
              <a:t>collision domain</a:t>
            </a:r>
            <a:r>
              <a:rPr lang="en-US" sz="2000" b="0" i="0" u="none" strike="noStrike" baseline="0" dirty="0"/>
              <a:t>. </a:t>
            </a:r>
          </a:p>
          <a:p>
            <a:pPr algn="l"/>
            <a:r>
              <a:rPr lang="en-US" sz="2000" b="0" i="0" u="none" strike="noStrike" baseline="0" dirty="0"/>
              <a:t>This means that only one device can transmit at any given time, and any other device on the network segment must synchronize with the signal and extract </a:t>
            </a:r>
            <a:r>
              <a:rPr lang="en-IN" sz="2000" b="0" i="0" u="none" strike="noStrike" baseline="0" dirty="0"/>
              <a:t>the frame.</a:t>
            </a:r>
            <a:endParaRPr lang="en-IN" sz="3200" dirty="0"/>
          </a:p>
        </p:txBody>
      </p:sp>
      <p:pic>
        <p:nvPicPr>
          <p:cNvPr id="5122" name="Picture 2">
            <a:extLst>
              <a:ext uri="{FF2B5EF4-FFF2-40B4-BE49-F238E27FC236}">
                <a16:creationId xmlns:a16="http://schemas.microsoft.com/office/drawing/2014/main" id="{B50B54F3-1E85-A6E0-98E1-A572E59AD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970" y="3143303"/>
            <a:ext cx="5428180" cy="357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713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BBB7C-866D-0F0E-117E-AEC6249B3931}"/>
              </a:ext>
            </a:extLst>
          </p:cNvPr>
          <p:cNvSpPr>
            <a:spLocks noGrp="1"/>
          </p:cNvSpPr>
          <p:nvPr>
            <p:ph type="title"/>
          </p:nvPr>
        </p:nvSpPr>
        <p:spPr/>
        <p:txBody>
          <a:bodyPr/>
          <a:lstStyle/>
          <a:p>
            <a:r>
              <a:rPr lang="en-IN" dirty="0"/>
              <a:t>Hub</a:t>
            </a:r>
          </a:p>
        </p:txBody>
      </p:sp>
      <p:sp>
        <p:nvSpPr>
          <p:cNvPr id="3" name="Content Placeholder 2">
            <a:extLst>
              <a:ext uri="{FF2B5EF4-FFF2-40B4-BE49-F238E27FC236}">
                <a16:creationId xmlns:a16="http://schemas.microsoft.com/office/drawing/2014/main" id="{42F569B4-7363-4032-0E39-F876E4A1146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0028E8F-5947-2629-1C7F-3FB33EDE926B}"/>
              </a:ext>
            </a:extLst>
          </p:cNvPr>
          <p:cNvPicPr>
            <a:picLocks noChangeAspect="1"/>
          </p:cNvPicPr>
          <p:nvPr/>
        </p:nvPicPr>
        <p:blipFill>
          <a:blip r:embed="rId2"/>
          <a:stretch>
            <a:fillRect/>
          </a:stretch>
        </p:blipFill>
        <p:spPr>
          <a:xfrm>
            <a:off x="1051700" y="1921202"/>
            <a:ext cx="9742216" cy="3769766"/>
          </a:xfrm>
          <a:prstGeom prst="rect">
            <a:avLst/>
          </a:prstGeom>
        </p:spPr>
      </p:pic>
    </p:spTree>
    <p:extLst>
      <p:ext uri="{BB962C8B-B14F-4D97-AF65-F5344CB8AC3E}">
        <p14:creationId xmlns:p14="http://schemas.microsoft.com/office/powerpoint/2010/main" val="25862501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Hubs are obsolete</a:t>
            </a:r>
          </a:p>
          <a:p>
            <a:r>
              <a:rPr lang="en-US" b="1" dirty="0"/>
              <a:t>Switch</a:t>
            </a:r>
            <a:r>
              <a:rPr lang="en-US" dirty="0"/>
              <a:t> is an intelligent device – can filter traffic</a:t>
            </a:r>
          </a:p>
          <a:p>
            <a:r>
              <a:rPr lang="en-US" dirty="0"/>
              <a:t>Example</a:t>
            </a:r>
          </a:p>
          <a:p>
            <a:pPr lvl="1"/>
            <a:r>
              <a:rPr lang="en-US" dirty="0"/>
              <a:t>If a hub connects two branches of a network, it will flood both the branches for every received frame</a:t>
            </a:r>
          </a:p>
          <a:p>
            <a:pPr lvl="1"/>
            <a:r>
              <a:rPr lang="en-US" dirty="0"/>
              <a:t>A switch will check whether it should send it to the other branch of the network by comparing addresses, as discussed shortly</a:t>
            </a:r>
          </a:p>
        </p:txBody>
      </p:sp>
    </p:spTree>
    <p:extLst>
      <p:ext uri="{BB962C8B-B14F-4D97-AF65-F5344CB8AC3E}">
        <p14:creationId xmlns:p14="http://schemas.microsoft.com/office/powerpoint/2010/main" val="17741772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09AE-D199-81C8-BB11-B0256F237A93}"/>
              </a:ext>
            </a:extLst>
          </p:cNvPr>
          <p:cNvSpPr>
            <a:spLocks noGrp="1"/>
          </p:cNvSpPr>
          <p:nvPr>
            <p:ph type="title"/>
          </p:nvPr>
        </p:nvSpPr>
        <p:spPr/>
        <p:txBody>
          <a:bodyPr/>
          <a:lstStyle/>
          <a:p>
            <a:r>
              <a:rPr lang="en-IN" dirty="0"/>
              <a:t>More on Switch</a:t>
            </a:r>
          </a:p>
        </p:txBody>
      </p:sp>
      <p:sp>
        <p:nvSpPr>
          <p:cNvPr id="3" name="Content Placeholder 2">
            <a:extLst>
              <a:ext uri="{FF2B5EF4-FFF2-40B4-BE49-F238E27FC236}">
                <a16:creationId xmlns:a16="http://schemas.microsoft.com/office/drawing/2014/main" id="{07BE0018-25AF-B8C1-7A19-46F76C0B3FBF}"/>
              </a:ext>
            </a:extLst>
          </p:cNvPr>
          <p:cNvSpPr>
            <a:spLocks noGrp="1"/>
          </p:cNvSpPr>
          <p:nvPr>
            <p:ph idx="1"/>
          </p:nvPr>
        </p:nvSpPr>
        <p:spPr/>
        <p:txBody>
          <a:bodyPr>
            <a:normAutofit/>
          </a:bodyPr>
          <a:lstStyle/>
          <a:p>
            <a:r>
              <a:rPr lang="en-US" dirty="0"/>
              <a:t>From the outside, a </a:t>
            </a:r>
            <a:r>
              <a:rPr lang="en-US" b="1" dirty="0"/>
              <a:t>switch </a:t>
            </a:r>
            <a:r>
              <a:rPr lang="en-US" dirty="0"/>
              <a:t>looks just like a hub. </a:t>
            </a:r>
          </a:p>
          <a:p>
            <a:r>
              <a:rPr lang="en-US" dirty="0"/>
              <a:t>They are both boxes, typically with 4 to 48 ports, each with  a standard RJ-45 connector for a twisted-pair cable. </a:t>
            </a:r>
          </a:p>
          <a:p>
            <a:r>
              <a:rPr lang="en-US" dirty="0"/>
              <a:t>If the switch itself fails, it will need to be replaced.</a:t>
            </a:r>
          </a:p>
        </p:txBody>
      </p:sp>
      <p:pic>
        <p:nvPicPr>
          <p:cNvPr id="6" name="Picture 5">
            <a:extLst>
              <a:ext uri="{FF2B5EF4-FFF2-40B4-BE49-F238E27FC236}">
                <a16:creationId xmlns:a16="http://schemas.microsoft.com/office/drawing/2014/main" id="{78E2EF1F-81C9-F684-9A02-6B0BDB7C961C}"/>
              </a:ext>
            </a:extLst>
          </p:cNvPr>
          <p:cNvPicPr>
            <a:picLocks noChangeAspect="1"/>
          </p:cNvPicPr>
          <p:nvPr/>
        </p:nvPicPr>
        <p:blipFill>
          <a:blip r:embed="rId2"/>
          <a:stretch>
            <a:fillRect/>
          </a:stretch>
        </p:blipFill>
        <p:spPr>
          <a:xfrm>
            <a:off x="1077136" y="3910622"/>
            <a:ext cx="9474424" cy="2572970"/>
          </a:xfrm>
          <a:prstGeom prst="rect">
            <a:avLst/>
          </a:prstGeom>
        </p:spPr>
      </p:pic>
    </p:spTree>
    <p:extLst>
      <p:ext uri="{BB962C8B-B14F-4D97-AF65-F5344CB8AC3E}">
        <p14:creationId xmlns:p14="http://schemas.microsoft.com/office/powerpoint/2010/main" val="181931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1E2A3-5C88-018B-873C-FF467B4381E5}"/>
              </a:ext>
            </a:extLst>
          </p:cNvPr>
          <p:cNvSpPr>
            <a:spLocks noGrp="1"/>
          </p:cNvSpPr>
          <p:nvPr>
            <p:ph type="title"/>
          </p:nvPr>
        </p:nvSpPr>
        <p:spPr/>
        <p:txBody>
          <a:bodyPr/>
          <a:lstStyle/>
          <a:p>
            <a:r>
              <a:rPr lang="en-IN" dirty="0"/>
              <a:t>Multiple switches are used these days (Not hubs) …</a:t>
            </a:r>
          </a:p>
        </p:txBody>
      </p:sp>
      <p:sp>
        <p:nvSpPr>
          <p:cNvPr id="3" name="Content Placeholder 2">
            <a:extLst>
              <a:ext uri="{FF2B5EF4-FFF2-40B4-BE49-F238E27FC236}">
                <a16:creationId xmlns:a16="http://schemas.microsoft.com/office/drawing/2014/main" id="{D717D6FA-DCF0-59EA-589E-7839B7A208FB}"/>
              </a:ext>
            </a:extLst>
          </p:cNvPr>
          <p:cNvSpPr>
            <a:spLocks noGrp="1"/>
          </p:cNvSpPr>
          <p:nvPr>
            <p:ph idx="1"/>
          </p:nvPr>
        </p:nvSpPr>
        <p:spPr/>
        <p:txBody>
          <a:bodyPr/>
          <a:lstStyle/>
          <a:p>
            <a:endParaRPr lang="en-IN"/>
          </a:p>
        </p:txBody>
      </p:sp>
      <p:pic>
        <p:nvPicPr>
          <p:cNvPr id="3074" name="Picture 2" descr="switch - How is Ethernet traffic sent between computers with multiple  switches in-between? - Network Engineering Stack Exchange">
            <a:extLst>
              <a:ext uri="{FF2B5EF4-FFF2-40B4-BE49-F238E27FC236}">
                <a16:creationId xmlns:a16="http://schemas.microsoft.com/office/drawing/2014/main" id="{84E3E78C-97F2-F6DF-2E76-2357331B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082" y="1127997"/>
            <a:ext cx="7696574" cy="48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88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12320</TotalTime>
  <Words>4531</Words>
  <Application>Microsoft Office PowerPoint</Application>
  <PresentationFormat>Widescreen</PresentationFormat>
  <Paragraphs>634</Paragraphs>
  <Slides>124</Slides>
  <Notes>17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0</vt:i4>
      </vt:variant>
      <vt:variant>
        <vt:lpstr>Slide Titles</vt:lpstr>
      </vt:variant>
      <vt:variant>
        <vt:i4>124</vt:i4>
      </vt:variant>
    </vt:vector>
  </HeadingPairs>
  <TitlesOfParts>
    <vt:vector size="132" baseType="lpstr">
      <vt:lpstr>Arial</vt:lpstr>
      <vt:lpstr>Calibri</vt:lpstr>
      <vt:lpstr>Calibri Light</vt:lpstr>
      <vt:lpstr>Cambria Math</vt:lpstr>
      <vt:lpstr>Tahoma</vt:lpstr>
      <vt:lpstr>Times New Roman</vt:lpstr>
      <vt:lpstr>Wingdings</vt:lpstr>
      <vt:lpstr>Office Theme</vt:lpstr>
      <vt:lpstr>HPCAP Computer Networks</vt:lpstr>
      <vt:lpstr>Sessions 1 and 2</vt:lpstr>
      <vt:lpstr>Electronic Communication System</vt:lpstr>
      <vt:lpstr>Introduction to Communication System</vt:lpstr>
      <vt:lpstr>Components of a Data Communication System</vt:lpstr>
      <vt:lpstr>Issues in Computer Networking</vt:lpstr>
      <vt:lpstr>Network Hardware and Software</vt:lpstr>
      <vt:lpstr>Unicast versus Broadcast</vt:lpstr>
      <vt:lpstr>Scale and Network Types</vt:lpstr>
      <vt:lpstr>Local Area Network (LAN)</vt:lpstr>
      <vt:lpstr>Network Topology</vt:lpstr>
      <vt:lpstr>Bus Topology</vt:lpstr>
      <vt:lpstr>Ring Topology</vt:lpstr>
      <vt:lpstr>Star Topology</vt:lpstr>
      <vt:lpstr>Mesh Topology</vt:lpstr>
      <vt:lpstr>Tree Topology</vt:lpstr>
      <vt:lpstr>Network Interface Card (NIC)</vt:lpstr>
      <vt:lpstr>Transmission media</vt:lpstr>
      <vt:lpstr>Transmission media</vt:lpstr>
      <vt:lpstr>Transmission Media</vt:lpstr>
      <vt:lpstr>Twisted-pair cable</vt:lpstr>
      <vt:lpstr>Coaxial cables</vt:lpstr>
      <vt:lpstr>Fiber-optic cable</vt:lpstr>
      <vt:lpstr>Unguided media</vt:lpstr>
      <vt:lpstr>Ethernet</vt:lpstr>
      <vt:lpstr>Earlier Ethernet – Classic Ethernet</vt:lpstr>
      <vt:lpstr>CSMA/CD</vt:lpstr>
      <vt:lpstr>Modern Ethernet: Switched Ethernet</vt:lpstr>
      <vt:lpstr>Switched Ethernet</vt:lpstr>
      <vt:lpstr>LAN – Earlier and Now</vt:lpstr>
      <vt:lpstr>Wide Area Network (WAN)</vt:lpstr>
      <vt:lpstr>Sessions 3 and 4</vt:lpstr>
      <vt:lpstr>Protocol</vt:lpstr>
      <vt:lpstr>Network Software</vt:lpstr>
      <vt:lpstr>Protocol Hierarchy Example</vt:lpstr>
      <vt:lpstr>OSI</vt:lpstr>
      <vt:lpstr>PowerPoint Presentation</vt:lpstr>
      <vt:lpstr>An Exchange using the OSI Model</vt:lpstr>
      <vt:lpstr>The Application Layer</vt:lpstr>
      <vt:lpstr>Application Layer</vt:lpstr>
      <vt:lpstr>The Presentation Layer</vt:lpstr>
      <vt:lpstr>Presentation Layer</vt:lpstr>
      <vt:lpstr>The Session Layer</vt:lpstr>
      <vt:lpstr>Session Layer</vt:lpstr>
      <vt:lpstr>The Transport Layer</vt:lpstr>
      <vt:lpstr>Transport Layer</vt:lpstr>
      <vt:lpstr>Port Numbers</vt:lpstr>
      <vt:lpstr>The Network Layer</vt:lpstr>
      <vt:lpstr>Network Layer</vt:lpstr>
      <vt:lpstr>The Data Link Layer</vt:lpstr>
      <vt:lpstr>Data Link Layer</vt:lpstr>
      <vt:lpstr>The Physical Layer</vt:lpstr>
      <vt:lpstr>Physical Layer Functions</vt:lpstr>
      <vt:lpstr>Physical and Logical Address</vt:lpstr>
      <vt:lpstr>Example</vt:lpstr>
      <vt:lpstr>Example</vt:lpstr>
      <vt:lpstr>How will the Web Server Respond?</vt:lpstr>
      <vt:lpstr>How will the Laptop Handle this?</vt:lpstr>
      <vt:lpstr>TCP/IP</vt:lpstr>
      <vt:lpstr>Basics of TCP/IP</vt:lpstr>
      <vt:lpstr>OSI versus TCP/IP</vt:lpstr>
      <vt:lpstr>OSI versus TCP/IP</vt:lpstr>
      <vt:lpstr>Protocols within Each TCP/IP Layer</vt:lpstr>
      <vt:lpstr>Transport Layer Protocols</vt:lpstr>
      <vt:lpstr>TCP – Connection Management</vt:lpstr>
      <vt:lpstr>UDP</vt:lpstr>
      <vt:lpstr>Internet Layer</vt:lpstr>
      <vt:lpstr>IP Datagram Format</vt:lpstr>
      <vt:lpstr>Address Resolution Protocol (ARP)</vt:lpstr>
      <vt:lpstr>ARP Example</vt:lpstr>
      <vt:lpstr>Internet Message Control Protocol (ICMP)</vt:lpstr>
      <vt:lpstr>ICMP Message Types</vt:lpstr>
      <vt:lpstr>PowerPoint Presentation</vt:lpstr>
      <vt:lpstr>ICMP Message Format</vt:lpstr>
      <vt:lpstr>Sessions 6 and 7: IP Addressing and Routing</vt:lpstr>
      <vt:lpstr>IP Address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Calculation</vt:lpstr>
      <vt:lpstr>Default Mask</vt:lpstr>
      <vt:lpstr>PowerPoint Presentation</vt:lpstr>
      <vt:lpstr>PowerPoint Presentation</vt:lpstr>
      <vt:lpstr>Private/Local/Internal IP Addresses</vt:lpstr>
      <vt:lpstr>Session 8-10: Network Devices – Hub, Switch, and Router</vt:lpstr>
      <vt:lpstr>Networking devices</vt:lpstr>
      <vt:lpstr>Hub</vt:lpstr>
      <vt:lpstr>Collision domain concept</vt:lpstr>
      <vt:lpstr>Hub</vt:lpstr>
      <vt:lpstr>Switch</vt:lpstr>
      <vt:lpstr>More on Switch</vt:lpstr>
      <vt:lpstr>Multiple switches are used these days (Not hubs) …</vt:lpstr>
      <vt:lpstr>Switching Example – 1</vt:lpstr>
      <vt:lpstr>Switching Example – 2</vt:lpstr>
      <vt:lpstr>Switching Example – 3</vt:lpstr>
      <vt:lpstr>Multi-Switch Example – 1</vt:lpstr>
      <vt:lpstr>Multi-Switch Example – 2</vt:lpstr>
      <vt:lpstr>Multi-Switch Example – 3</vt:lpstr>
      <vt:lpstr>Multi-Switch Example – 4 </vt:lpstr>
      <vt:lpstr>“Layer 2” Switch</vt:lpstr>
      <vt:lpstr>Router and Routing</vt:lpstr>
      <vt:lpstr>Routing: Key Aspects</vt:lpstr>
      <vt:lpstr>How Routers Learn about Routes?</vt:lpstr>
      <vt:lpstr>Interior and Exterior Gateway Protocols</vt:lpstr>
      <vt:lpstr>Classes of Routing Protocols</vt:lpstr>
      <vt:lpstr>Routing Information Protocol (RIP)</vt:lpstr>
      <vt:lpstr>PowerPoint Presentation</vt:lpstr>
      <vt:lpstr>PowerPoint Presentation</vt:lpstr>
      <vt:lpstr>PowerPoint Presentation</vt:lpstr>
      <vt:lpstr>OSPF</vt:lpstr>
      <vt:lpstr>Understanding OSPF</vt:lpstr>
      <vt:lpstr>OSPF Neighbor Table</vt:lpstr>
      <vt:lpstr>OSPF Topology Table (Link State Database)</vt:lpstr>
      <vt:lpstr>OSPF Routing Table (Link State Database)</vt:lpstr>
      <vt:lpstr>InfiniBand Network</vt:lpstr>
      <vt:lpstr>InfiniBand Network</vt:lpstr>
      <vt:lpstr>InfiniBand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Computer Networks and Management</dc:title>
  <dc:creator>Atul Kahate</dc:creator>
  <cp:lastModifiedBy>Atul Kahate</cp:lastModifiedBy>
  <cp:revision>105</cp:revision>
  <dcterms:created xsi:type="dcterms:W3CDTF">2022-09-02T08:25:53Z</dcterms:created>
  <dcterms:modified xsi:type="dcterms:W3CDTF">2023-04-06T07:46:20Z</dcterms:modified>
</cp:coreProperties>
</file>